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DM Serif Display" charset="1" panose="00000000000000000000"/>
      <p:regular r:id="rId40"/>
    </p:embeddedFont>
    <p:embeddedFont>
      <p:font typeface="Open Sauce"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5.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2797481" y="2760391"/>
            <a:ext cx="12773486"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Sweet Repeats</a:t>
            </a:r>
          </a:p>
        </p:txBody>
      </p:sp>
      <p:sp>
        <p:nvSpPr>
          <p:cNvPr name="TextBox 4" id="4"/>
          <p:cNvSpPr txBox="true"/>
          <p:nvPr/>
        </p:nvSpPr>
        <p:spPr>
          <a:xfrm rot="0">
            <a:off x="3944188" y="5440881"/>
            <a:ext cx="10399624" cy="405765"/>
          </a:xfrm>
          <a:prstGeom prst="rect">
            <a:avLst/>
          </a:prstGeom>
        </p:spPr>
        <p:txBody>
          <a:bodyPr anchor="t" rtlCol="false" tIns="0" lIns="0" bIns="0" rIns="0">
            <a:spAutoFit/>
          </a:bodyPr>
          <a:lstStyle/>
          <a:p>
            <a:pPr algn="ctr">
              <a:lnSpc>
                <a:spcPts val="3359"/>
              </a:lnSpc>
              <a:spcBef>
                <a:spcPct val="0"/>
              </a:spcBef>
            </a:pPr>
            <a:r>
              <a:rPr lang="en-US" sz="2400" spc="240">
                <a:solidFill>
                  <a:srgbClr val="000000"/>
                </a:solidFill>
                <a:latin typeface="Open Sauce"/>
                <a:ea typeface="Open Sauce"/>
                <a:cs typeface="Open Sauce"/>
                <a:sym typeface="Open Sauce"/>
              </a:rPr>
              <a:t>APLIKASI MOBILE JUAL BELI PAKAIAN BEKAS BERKUALITAS</a:t>
            </a:r>
          </a:p>
        </p:txBody>
      </p:sp>
      <p:sp>
        <p:nvSpPr>
          <p:cNvPr name="TextBox 5" id="5"/>
          <p:cNvSpPr txBox="true"/>
          <p:nvPr/>
        </p:nvSpPr>
        <p:spPr>
          <a:xfrm rot="0">
            <a:off x="5663140" y="8502935"/>
            <a:ext cx="7042169"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KELOMPOL 3</a:t>
            </a:r>
          </a:p>
        </p:txBody>
      </p:sp>
      <p:sp>
        <p:nvSpPr>
          <p:cNvPr name="TextBox 6" id="6"/>
          <p:cNvSpPr txBox="true"/>
          <p:nvPr/>
        </p:nvSpPr>
        <p:spPr>
          <a:xfrm rot="0">
            <a:off x="6851216" y="9102407"/>
            <a:ext cx="4666018" cy="273685"/>
          </a:xfrm>
          <a:prstGeom prst="rect">
            <a:avLst/>
          </a:prstGeom>
        </p:spPr>
        <p:txBody>
          <a:bodyPr anchor="t" rtlCol="false" tIns="0" lIns="0" bIns="0" rIns="0">
            <a:spAutoFit/>
          </a:bodyPr>
          <a:lstStyle/>
          <a:p>
            <a:pPr algn="ct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ANALISIS DAN PERANCANGAN SISTEM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6160504" y="844150"/>
            <a:ext cx="11522547" cy="8598701"/>
          </a:xfrm>
          <a:custGeom>
            <a:avLst/>
            <a:gdLst/>
            <a:ahLst/>
            <a:cxnLst/>
            <a:rect r="r" b="b" t="t" l="l"/>
            <a:pathLst>
              <a:path h="8598701" w="11522547">
                <a:moveTo>
                  <a:pt x="0" y="0"/>
                </a:moveTo>
                <a:lnTo>
                  <a:pt x="11522547" y="0"/>
                </a:lnTo>
                <a:lnTo>
                  <a:pt x="11522547" y="8598700"/>
                </a:lnTo>
                <a:lnTo>
                  <a:pt x="0" y="8598700"/>
                </a:lnTo>
                <a:lnTo>
                  <a:pt x="0" y="0"/>
                </a:lnTo>
                <a:close/>
              </a:path>
            </a:pathLst>
          </a:custGeom>
          <a:blipFill>
            <a:blip r:embed="rId3"/>
            <a:stretch>
              <a:fillRect l="0" t="0" r="0" b="0"/>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DFD Level 1</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Rinci 3.0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6628013" y="684265"/>
            <a:ext cx="11096075" cy="8918470"/>
          </a:xfrm>
          <a:custGeom>
            <a:avLst/>
            <a:gdLst/>
            <a:ahLst/>
            <a:cxnLst/>
            <a:rect r="r" b="b" t="t" l="l"/>
            <a:pathLst>
              <a:path h="8918470" w="11096075">
                <a:moveTo>
                  <a:pt x="0" y="0"/>
                </a:moveTo>
                <a:lnTo>
                  <a:pt x="11096075" y="0"/>
                </a:lnTo>
                <a:lnTo>
                  <a:pt x="11096075" y="8918470"/>
                </a:lnTo>
                <a:lnTo>
                  <a:pt x="0" y="8918470"/>
                </a:lnTo>
                <a:lnTo>
                  <a:pt x="0" y="0"/>
                </a:lnTo>
                <a:close/>
              </a:path>
            </a:pathLst>
          </a:custGeom>
          <a:blipFill>
            <a:blip r:embed="rId3"/>
            <a:stretch>
              <a:fillRect l="0" t="0" r="0" b="0"/>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ERD</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Entity Relationship Diagram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SPMP</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816989" y="3999885"/>
            <a:ext cx="14654022" cy="20821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DOKUMEN YANG DIGUNAKAN UNTUK MERENCANAKAN DAN MENGELOLA PENGEMBANGAN PERANGKAT LUNAK DALAM SEBUAH PROYEK. SPMP JUGA MENDOKUMENTASIKAN SEMUA ASPEK YANG TERKAIT DENGAN PENGELOLAAN PROYEK PERANGKAT LUNAK, TERMASUK TUJUAN, RUANG LINGKUP, JADWAL, ALOKASI SUMBER DAYA, RISIKO, DAN PROSEDUR KOMUNIKASI.</a:t>
            </a:r>
          </a:p>
        </p:txBody>
      </p:sp>
      <p:sp>
        <p:nvSpPr>
          <p:cNvPr name="TextBox 6" id="6"/>
          <p:cNvSpPr txBox="true"/>
          <p:nvPr/>
        </p:nvSpPr>
        <p:spPr>
          <a:xfrm rot="0">
            <a:off x="1028700" y="2261890"/>
            <a:ext cx="7762491"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SOFTWARE PROJECT MANAGEMENT PLAN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66399" y="3318624"/>
            <a:ext cx="16092901" cy="3681251"/>
          </a:xfrm>
          <a:custGeom>
            <a:avLst/>
            <a:gdLst/>
            <a:ahLst/>
            <a:cxnLst/>
            <a:rect r="r" b="b" t="t" l="l"/>
            <a:pathLst>
              <a:path h="3681251" w="16092901">
                <a:moveTo>
                  <a:pt x="0" y="0"/>
                </a:moveTo>
                <a:lnTo>
                  <a:pt x="16092901" y="0"/>
                </a:lnTo>
                <a:lnTo>
                  <a:pt x="16092901" y="3681251"/>
                </a:lnTo>
                <a:lnTo>
                  <a:pt x="0" y="3681251"/>
                </a:lnTo>
                <a:lnTo>
                  <a:pt x="0" y="0"/>
                </a:lnTo>
                <a:close/>
              </a:path>
            </a:pathLst>
          </a:custGeom>
          <a:blipFill>
            <a:blip r:embed="rId3"/>
            <a:stretch>
              <a:fillRect l="0" t="0" r="0" b="0"/>
            </a:stretch>
          </a:blipFill>
        </p:spPr>
      </p:sp>
      <p:sp>
        <p:nvSpPr>
          <p:cNvPr name="TextBox 5" id="5"/>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Struktur Organisasi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Metode Agile</a:t>
            </a:r>
          </a:p>
        </p:txBody>
      </p:sp>
      <p:sp>
        <p:nvSpPr>
          <p:cNvPr name="TextBox 5" id="5"/>
          <p:cNvSpPr txBox="true"/>
          <p:nvPr/>
        </p:nvSpPr>
        <p:spPr>
          <a:xfrm rot="0">
            <a:off x="1816989" y="3999885"/>
            <a:ext cx="14654022" cy="20821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DOKUMEN YANG DIGUNAKAN UNTUK MERENCANAKAN DAN MENGELOLA PENGEMBANGAN PERANGKAT LUNAK DALAM SEBUAH PROYEK. SPMP JUGA MENDOKUMENTASIKAN SEMUA ASPEK YANG TERKAIT DENGAN PENGELOLAAN PROYEK PERANGKAT LUNAK, TERMASUK TUJUAN, RUANG LINGKUP, JADWAL, ALOKASI SUMBER DAYA, RISIKO, DAN PROSEDUR KOMUNIKASI.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SRS</a:t>
            </a:r>
          </a:p>
        </p:txBody>
      </p:sp>
      <p:sp>
        <p:nvSpPr>
          <p:cNvPr name="TextBox 5" id="5"/>
          <p:cNvSpPr txBox="true"/>
          <p:nvPr/>
        </p:nvSpPr>
        <p:spPr>
          <a:xfrm rot="0">
            <a:off x="1816989" y="3999885"/>
            <a:ext cx="14654022" cy="20821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DOKUMEN YANG MENJELASKAN SECARA RINCI KEBUTUHAN FUNGSIONAL DAN NON-FUNGSIONAL DARI SEBUAH PERANGKAT LUNAK. SRS MERUPAKAN PANDUAN BAGI PENGEMBANG, PEMILIK PROYEK, DAN PEMANGKU KEPENTINGAN LAINNYA UNTUK MEMASTIKAN BAHWA PERANGKAT LUNAK YANG AKAN DIBUAT MEMENUHI KEBUTUHAN YANG DIHARAPKAN.</a:t>
            </a:r>
          </a:p>
        </p:txBody>
      </p:sp>
      <p:sp>
        <p:nvSpPr>
          <p:cNvPr name="TextBox 6" id="6"/>
          <p:cNvSpPr txBox="true"/>
          <p:nvPr/>
        </p:nvSpPr>
        <p:spPr>
          <a:xfrm rot="0">
            <a:off x="1028700" y="2261890"/>
            <a:ext cx="8115300"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SOFTWARE REQUIREMENTS SPECIFICATION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9411550" y="602169"/>
            <a:ext cx="3393665" cy="9265981"/>
          </a:xfrm>
          <a:custGeom>
            <a:avLst/>
            <a:gdLst/>
            <a:ahLst/>
            <a:cxnLst/>
            <a:rect r="r" b="b" t="t" l="l"/>
            <a:pathLst>
              <a:path h="9265981" w="3393665">
                <a:moveTo>
                  <a:pt x="0" y="0"/>
                </a:moveTo>
                <a:lnTo>
                  <a:pt x="3393666" y="0"/>
                </a:lnTo>
                <a:lnTo>
                  <a:pt x="3393666" y="9265981"/>
                </a:lnTo>
                <a:lnTo>
                  <a:pt x="0" y="9265981"/>
                </a:lnTo>
                <a:lnTo>
                  <a:pt x="0" y="0"/>
                </a:lnTo>
                <a:close/>
              </a:path>
            </a:pathLst>
          </a:custGeom>
          <a:blipFill>
            <a:blip r:embed="rId3"/>
            <a:stretch>
              <a:fillRect l="0" t="0" r="0" b="0"/>
            </a:stretch>
          </a:blipFill>
        </p:spPr>
      </p:sp>
      <p:sp>
        <p:nvSpPr>
          <p:cNvPr name="Freeform 5" id="5"/>
          <p:cNvSpPr/>
          <p:nvPr/>
        </p:nvSpPr>
        <p:spPr>
          <a:xfrm flipH="false" flipV="false" rot="0">
            <a:off x="13565211" y="602169"/>
            <a:ext cx="2837707" cy="9265981"/>
          </a:xfrm>
          <a:custGeom>
            <a:avLst/>
            <a:gdLst/>
            <a:ahLst/>
            <a:cxnLst/>
            <a:rect r="r" b="b" t="t" l="l"/>
            <a:pathLst>
              <a:path h="9265981" w="2837707">
                <a:moveTo>
                  <a:pt x="0" y="0"/>
                </a:moveTo>
                <a:lnTo>
                  <a:pt x="2837707" y="0"/>
                </a:lnTo>
                <a:lnTo>
                  <a:pt x="2837707" y="9265981"/>
                </a:lnTo>
                <a:lnTo>
                  <a:pt x="0" y="9265981"/>
                </a:lnTo>
                <a:lnTo>
                  <a:pt x="0" y="0"/>
                </a:lnTo>
                <a:close/>
              </a:path>
            </a:pathLst>
          </a:custGeom>
          <a:blipFill>
            <a:blip r:embed="rId4"/>
            <a:stretch>
              <a:fillRect l="0" t="0" r="0" b="0"/>
            </a:stretch>
          </a:blipFill>
        </p:spPr>
      </p:sp>
      <p:sp>
        <p:nvSpPr>
          <p:cNvPr name="TextBox 6" id="6"/>
          <p:cNvSpPr txBox="true"/>
          <p:nvPr/>
        </p:nvSpPr>
        <p:spPr>
          <a:xfrm rot="0">
            <a:off x="1166399" y="1233825"/>
            <a:ext cx="638227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Activity</a:t>
            </a:r>
          </a:p>
        </p:txBody>
      </p:sp>
      <p:sp>
        <p:nvSpPr>
          <p:cNvPr name="TextBox 7" id="7"/>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User - Admin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948000">
            <a:off x="533457" y="-5327626"/>
            <a:ext cx="17221086" cy="20942252"/>
          </a:xfrm>
          <a:custGeom>
            <a:avLst/>
            <a:gdLst/>
            <a:ahLst/>
            <a:cxnLst/>
            <a:rect r="r" b="b" t="t" l="l"/>
            <a:pathLst>
              <a:path h="20942252" w="17221086">
                <a:moveTo>
                  <a:pt x="17221086" y="4477222"/>
                </a:moveTo>
                <a:lnTo>
                  <a:pt x="9261579" y="20942252"/>
                </a:lnTo>
                <a:lnTo>
                  <a:pt x="0" y="16465030"/>
                </a:lnTo>
                <a:lnTo>
                  <a:pt x="7959507" y="0"/>
                </a:lnTo>
                <a:lnTo>
                  <a:pt x="17221086" y="4477222"/>
                </a:lnTo>
                <a:close/>
              </a:path>
            </a:pathLst>
          </a:custGeom>
          <a:blipFill>
            <a:blip r:embed="rId2">
              <a:alphaModFix amt="50000"/>
            </a:blip>
            <a:stretch>
              <a:fillRect l="-58096" t="0" r="-58096"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66399" y="3594611"/>
            <a:ext cx="7080518" cy="5964378"/>
          </a:xfrm>
          <a:custGeom>
            <a:avLst/>
            <a:gdLst/>
            <a:ahLst/>
            <a:cxnLst/>
            <a:rect r="r" b="b" t="t" l="l"/>
            <a:pathLst>
              <a:path h="5964378" w="7080518">
                <a:moveTo>
                  <a:pt x="0" y="0"/>
                </a:moveTo>
                <a:lnTo>
                  <a:pt x="7080518" y="0"/>
                </a:lnTo>
                <a:lnTo>
                  <a:pt x="7080518" y="5964378"/>
                </a:lnTo>
                <a:lnTo>
                  <a:pt x="0" y="5964378"/>
                </a:lnTo>
                <a:lnTo>
                  <a:pt x="0" y="0"/>
                </a:lnTo>
                <a:close/>
              </a:path>
            </a:pathLst>
          </a:custGeom>
          <a:blipFill>
            <a:blip r:embed="rId3"/>
            <a:stretch>
              <a:fillRect l="0" t="0" r="0" b="0"/>
            </a:stretch>
          </a:blipFill>
        </p:spPr>
      </p:sp>
      <p:sp>
        <p:nvSpPr>
          <p:cNvPr name="Freeform 5" id="5"/>
          <p:cNvSpPr/>
          <p:nvPr/>
        </p:nvSpPr>
        <p:spPr>
          <a:xfrm flipH="false" flipV="false" rot="0">
            <a:off x="11380093" y="3284674"/>
            <a:ext cx="5879207" cy="6274315"/>
          </a:xfrm>
          <a:custGeom>
            <a:avLst/>
            <a:gdLst/>
            <a:ahLst/>
            <a:cxnLst/>
            <a:rect r="r" b="b" t="t" l="l"/>
            <a:pathLst>
              <a:path h="6274315" w="5879207">
                <a:moveTo>
                  <a:pt x="0" y="0"/>
                </a:moveTo>
                <a:lnTo>
                  <a:pt x="5879207" y="0"/>
                </a:lnTo>
                <a:lnTo>
                  <a:pt x="5879207" y="6274315"/>
                </a:lnTo>
                <a:lnTo>
                  <a:pt x="0" y="6274315"/>
                </a:lnTo>
                <a:lnTo>
                  <a:pt x="0" y="0"/>
                </a:lnTo>
                <a:close/>
              </a:path>
            </a:pathLst>
          </a:custGeom>
          <a:blipFill>
            <a:blip r:embed="rId4"/>
            <a:stretch>
              <a:fillRect l="0" t="0" r="0" b="0"/>
            </a:stretch>
          </a:blipFill>
        </p:spPr>
      </p:sp>
      <p:sp>
        <p:nvSpPr>
          <p:cNvPr name="TextBox 6" id="6"/>
          <p:cNvSpPr txBox="true"/>
          <p:nvPr/>
        </p:nvSpPr>
        <p:spPr>
          <a:xfrm rot="0">
            <a:off x="1166399" y="1233825"/>
            <a:ext cx="638227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Class</a:t>
            </a:r>
          </a:p>
        </p:txBody>
      </p:sp>
      <p:sp>
        <p:nvSpPr>
          <p:cNvPr name="TextBox 7" id="7"/>
          <p:cNvSpPr txBox="true"/>
          <p:nvPr/>
        </p:nvSpPr>
        <p:spPr>
          <a:xfrm rot="0">
            <a:off x="1166399" y="2742084"/>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Register admin</a:t>
            </a:r>
          </a:p>
        </p:txBody>
      </p:sp>
      <p:sp>
        <p:nvSpPr>
          <p:cNvPr name="TextBox 8" id="8"/>
          <p:cNvSpPr txBox="true"/>
          <p:nvPr/>
        </p:nvSpPr>
        <p:spPr>
          <a:xfrm rot="0">
            <a:off x="11380093" y="2499365"/>
            <a:ext cx="359392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Register pelanggan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394961" y="3392262"/>
            <a:ext cx="6311995" cy="5866038"/>
          </a:xfrm>
          <a:custGeom>
            <a:avLst/>
            <a:gdLst/>
            <a:ahLst/>
            <a:cxnLst/>
            <a:rect r="r" b="b" t="t" l="l"/>
            <a:pathLst>
              <a:path h="5866038" w="6311995">
                <a:moveTo>
                  <a:pt x="0" y="0"/>
                </a:moveTo>
                <a:lnTo>
                  <a:pt x="6311995" y="0"/>
                </a:lnTo>
                <a:lnTo>
                  <a:pt x="6311995" y="5866038"/>
                </a:lnTo>
                <a:lnTo>
                  <a:pt x="0" y="5866038"/>
                </a:lnTo>
                <a:lnTo>
                  <a:pt x="0" y="0"/>
                </a:lnTo>
                <a:close/>
              </a:path>
            </a:pathLst>
          </a:custGeom>
          <a:blipFill>
            <a:blip r:embed="rId3"/>
            <a:stretch>
              <a:fillRect l="0" t="0" r="0" b="0"/>
            </a:stretch>
          </a:blipFill>
        </p:spPr>
      </p:sp>
      <p:sp>
        <p:nvSpPr>
          <p:cNvPr name="Freeform 5" id="5"/>
          <p:cNvSpPr/>
          <p:nvPr/>
        </p:nvSpPr>
        <p:spPr>
          <a:xfrm flipH="false" flipV="false" rot="0">
            <a:off x="10140710" y="3392262"/>
            <a:ext cx="6253736" cy="5866038"/>
          </a:xfrm>
          <a:custGeom>
            <a:avLst/>
            <a:gdLst/>
            <a:ahLst/>
            <a:cxnLst/>
            <a:rect r="r" b="b" t="t" l="l"/>
            <a:pathLst>
              <a:path h="5866038" w="6253736">
                <a:moveTo>
                  <a:pt x="0" y="0"/>
                </a:moveTo>
                <a:lnTo>
                  <a:pt x="6253736" y="0"/>
                </a:lnTo>
                <a:lnTo>
                  <a:pt x="6253736" y="5866038"/>
                </a:lnTo>
                <a:lnTo>
                  <a:pt x="0" y="5866038"/>
                </a:lnTo>
                <a:lnTo>
                  <a:pt x="0" y="0"/>
                </a:lnTo>
                <a:close/>
              </a:path>
            </a:pathLst>
          </a:custGeom>
          <a:blipFill>
            <a:blip r:embed="rId4"/>
            <a:stretch>
              <a:fillRect l="0" t="0" r="0" b="0"/>
            </a:stretch>
          </a:blipFill>
        </p:spPr>
      </p:sp>
      <p:sp>
        <p:nvSpPr>
          <p:cNvPr name="TextBox 6" id="6"/>
          <p:cNvSpPr txBox="true"/>
          <p:nvPr/>
        </p:nvSpPr>
        <p:spPr>
          <a:xfrm rot="0">
            <a:off x="1166399" y="1233825"/>
            <a:ext cx="6836555"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Sequence</a:t>
            </a:r>
          </a:p>
        </p:txBody>
      </p:sp>
      <p:sp>
        <p:nvSpPr>
          <p:cNvPr name="TextBox 7" id="7"/>
          <p:cNvSpPr txBox="true"/>
          <p:nvPr/>
        </p:nvSpPr>
        <p:spPr>
          <a:xfrm rot="0">
            <a:off x="1166399" y="2742084"/>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Login admin</a:t>
            </a:r>
          </a:p>
        </p:txBody>
      </p:sp>
      <p:sp>
        <p:nvSpPr>
          <p:cNvPr name="TextBox 8" id="8"/>
          <p:cNvSpPr txBox="true"/>
          <p:nvPr/>
        </p:nvSpPr>
        <p:spPr>
          <a:xfrm rot="0">
            <a:off x="10140710" y="2742084"/>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Login pelanggan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853723" y="3090229"/>
            <a:ext cx="5415282" cy="6869049"/>
          </a:xfrm>
          <a:custGeom>
            <a:avLst/>
            <a:gdLst/>
            <a:ahLst/>
            <a:cxnLst/>
            <a:rect r="r" b="b" t="t" l="l"/>
            <a:pathLst>
              <a:path h="6869049" w="5415282">
                <a:moveTo>
                  <a:pt x="0" y="0"/>
                </a:moveTo>
                <a:lnTo>
                  <a:pt x="5415282" y="0"/>
                </a:lnTo>
                <a:lnTo>
                  <a:pt x="5415282" y="6869050"/>
                </a:lnTo>
                <a:lnTo>
                  <a:pt x="0" y="6869050"/>
                </a:lnTo>
                <a:lnTo>
                  <a:pt x="0" y="0"/>
                </a:lnTo>
                <a:close/>
              </a:path>
            </a:pathLst>
          </a:custGeom>
          <a:blipFill>
            <a:blip r:embed="rId3"/>
            <a:stretch>
              <a:fillRect l="0" t="0" r="0" b="0"/>
            </a:stretch>
          </a:blipFill>
        </p:spPr>
      </p:sp>
      <p:sp>
        <p:nvSpPr>
          <p:cNvPr name="Freeform 5" id="5"/>
          <p:cNvSpPr/>
          <p:nvPr/>
        </p:nvSpPr>
        <p:spPr>
          <a:xfrm flipH="false" flipV="false" rot="0">
            <a:off x="11241137" y="3201290"/>
            <a:ext cx="4045526" cy="6646928"/>
          </a:xfrm>
          <a:custGeom>
            <a:avLst/>
            <a:gdLst/>
            <a:ahLst/>
            <a:cxnLst/>
            <a:rect r="r" b="b" t="t" l="l"/>
            <a:pathLst>
              <a:path h="6646928" w="4045526">
                <a:moveTo>
                  <a:pt x="0" y="0"/>
                </a:moveTo>
                <a:lnTo>
                  <a:pt x="4045526" y="0"/>
                </a:lnTo>
                <a:lnTo>
                  <a:pt x="4045526" y="6646928"/>
                </a:lnTo>
                <a:lnTo>
                  <a:pt x="0" y="6646928"/>
                </a:lnTo>
                <a:lnTo>
                  <a:pt x="0" y="0"/>
                </a:lnTo>
                <a:close/>
              </a:path>
            </a:pathLst>
          </a:custGeom>
          <a:blipFill>
            <a:blip r:embed="rId4"/>
            <a:stretch>
              <a:fillRect l="0" t="0" r="0" b="0"/>
            </a:stretch>
          </a:blipFill>
        </p:spPr>
      </p:sp>
      <p:sp>
        <p:nvSpPr>
          <p:cNvPr name="TextBox 6" id="6"/>
          <p:cNvSpPr txBox="true"/>
          <p:nvPr/>
        </p:nvSpPr>
        <p:spPr>
          <a:xfrm rot="0">
            <a:off x="1166399" y="1233825"/>
            <a:ext cx="6836555"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Sequence</a:t>
            </a:r>
          </a:p>
        </p:txBody>
      </p:sp>
      <p:sp>
        <p:nvSpPr>
          <p:cNvPr name="TextBox 7" id="7"/>
          <p:cNvSpPr txBox="true"/>
          <p:nvPr/>
        </p:nvSpPr>
        <p:spPr>
          <a:xfrm rot="0">
            <a:off x="1853723" y="2547640"/>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CRUD admin</a:t>
            </a:r>
          </a:p>
        </p:txBody>
      </p:sp>
      <p:sp>
        <p:nvSpPr>
          <p:cNvPr name="TextBox 8" id="8"/>
          <p:cNvSpPr txBox="true"/>
          <p:nvPr/>
        </p:nvSpPr>
        <p:spPr>
          <a:xfrm rot="0">
            <a:off x="11241137" y="2547640"/>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14991216"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Dosen Pengampu : </a:t>
            </a:r>
          </a:p>
        </p:txBody>
      </p:sp>
      <p:sp>
        <p:nvSpPr>
          <p:cNvPr name="TextBox 5" id="5"/>
          <p:cNvSpPr txBox="true"/>
          <p:nvPr/>
        </p:nvSpPr>
        <p:spPr>
          <a:xfrm rot="0">
            <a:off x="3358927" y="4723129"/>
            <a:ext cx="11570147" cy="755016"/>
          </a:xfrm>
          <a:prstGeom prst="rect">
            <a:avLst/>
          </a:prstGeom>
        </p:spPr>
        <p:txBody>
          <a:bodyPr anchor="t" rtlCol="false" tIns="0" lIns="0" bIns="0" rIns="0">
            <a:spAutoFit/>
          </a:bodyPr>
          <a:lstStyle/>
          <a:p>
            <a:pPr algn="ctr">
              <a:lnSpc>
                <a:spcPts val="6159"/>
              </a:lnSpc>
              <a:spcBef>
                <a:spcPct val="0"/>
              </a:spcBef>
            </a:pPr>
            <a:r>
              <a:rPr lang="en-US" sz="4399" spc="439">
                <a:solidFill>
                  <a:srgbClr val="000000"/>
                </a:solidFill>
                <a:latin typeface="Open Sauce"/>
                <a:ea typeface="Open Sauce"/>
                <a:cs typeface="Open Sauce"/>
                <a:sym typeface="Open Sauce"/>
              </a:rPr>
              <a:t>ARNY LATTU, S.PD.KOM., M.KOM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241137" y="3201290"/>
            <a:ext cx="4045526" cy="6646928"/>
          </a:xfrm>
          <a:custGeom>
            <a:avLst/>
            <a:gdLst/>
            <a:ahLst/>
            <a:cxnLst/>
            <a:rect r="r" b="b" t="t" l="l"/>
            <a:pathLst>
              <a:path h="6646928" w="4045526">
                <a:moveTo>
                  <a:pt x="0" y="0"/>
                </a:moveTo>
                <a:lnTo>
                  <a:pt x="4045526" y="0"/>
                </a:lnTo>
                <a:lnTo>
                  <a:pt x="4045526" y="6646928"/>
                </a:lnTo>
                <a:lnTo>
                  <a:pt x="0" y="6646928"/>
                </a:lnTo>
                <a:lnTo>
                  <a:pt x="0" y="0"/>
                </a:lnTo>
                <a:close/>
              </a:path>
            </a:pathLst>
          </a:custGeom>
          <a:blipFill>
            <a:blip r:embed="rId3"/>
            <a:stretch>
              <a:fillRect l="0" t="0" r="0" b="0"/>
            </a:stretch>
          </a:blipFill>
        </p:spPr>
      </p:sp>
      <p:sp>
        <p:nvSpPr>
          <p:cNvPr name="Freeform 5" id="5"/>
          <p:cNvSpPr/>
          <p:nvPr/>
        </p:nvSpPr>
        <p:spPr>
          <a:xfrm flipH="false" flipV="false" rot="0">
            <a:off x="2155164" y="3375979"/>
            <a:ext cx="6044120" cy="6181486"/>
          </a:xfrm>
          <a:custGeom>
            <a:avLst/>
            <a:gdLst/>
            <a:ahLst/>
            <a:cxnLst/>
            <a:rect r="r" b="b" t="t" l="l"/>
            <a:pathLst>
              <a:path h="6181486" w="6044120">
                <a:moveTo>
                  <a:pt x="0" y="0"/>
                </a:moveTo>
                <a:lnTo>
                  <a:pt x="6044120" y="0"/>
                </a:lnTo>
                <a:lnTo>
                  <a:pt x="6044120" y="6181487"/>
                </a:lnTo>
                <a:lnTo>
                  <a:pt x="0" y="6181487"/>
                </a:lnTo>
                <a:lnTo>
                  <a:pt x="0" y="0"/>
                </a:lnTo>
                <a:close/>
              </a:path>
            </a:pathLst>
          </a:custGeom>
          <a:blipFill>
            <a:blip r:embed="rId4"/>
            <a:stretch>
              <a:fillRect l="0" t="0" r="0" b="0"/>
            </a:stretch>
          </a:blipFill>
        </p:spPr>
      </p:sp>
      <p:sp>
        <p:nvSpPr>
          <p:cNvPr name="TextBox 6" id="6"/>
          <p:cNvSpPr txBox="true"/>
          <p:nvPr/>
        </p:nvSpPr>
        <p:spPr>
          <a:xfrm rot="0">
            <a:off x="1166399" y="1233825"/>
            <a:ext cx="6836555"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Sequence</a:t>
            </a:r>
          </a:p>
        </p:txBody>
      </p:sp>
      <p:sp>
        <p:nvSpPr>
          <p:cNvPr name="TextBox 7" id="7"/>
          <p:cNvSpPr txBox="true"/>
          <p:nvPr/>
        </p:nvSpPr>
        <p:spPr>
          <a:xfrm rot="0">
            <a:off x="2155164" y="2658701"/>
            <a:ext cx="3929585"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Packaged</a:t>
            </a:r>
          </a:p>
        </p:txBody>
      </p:sp>
      <p:sp>
        <p:nvSpPr>
          <p:cNvPr name="TextBox 8" id="8"/>
          <p:cNvSpPr txBox="true"/>
          <p:nvPr/>
        </p:nvSpPr>
        <p:spPr>
          <a:xfrm rot="0">
            <a:off x="11241137" y="2547640"/>
            <a:ext cx="3191136"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CO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853723" y="3601340"/>
            <a:ext cx="6283526" cy="6403955"/>
          </a:xfrm>
          <a:custGeom>
            <a:avLst/>
            <a:gdLst/>
            <a:ahLst/>
            <a:cxnLst/>
            <a:rect r="r" b="b" t="t" l="l"/>
            <a:pathLst>
              <a:path h="6403955" w="6283526">
                <a:moveTo>
                  <a:pt x="0" y="0"/>
                </a:moveTo>
                <a:lnTo>
                  <a:pt x="6283526" y="0"/>
                </a:lnTo>
                <a:lnTo>
                  <a:pt x="6283526" y="6403955"/>
                </a:lnTo>
                <a:lnTo>
                  <a:pt x="0" y="6403955"/>
                </a:lnTo>
                <a:lnTo>
                  <a:pt x="0" y="0"/>
                </a:lnTo>
                <a:close/>
              </a:path>
            </a:pathLst>
          </a:custGeom>
          <a:blipFill>
            <a:blip r:embed="rId3"/>
            <a:stretch>
              <a:fillRect l="0" t="0" r="0" b="0"/>
            </a:stretch>
          </a:blipFill>
        </p:spPr>
      </p:sp>
      <p:sp>
        <p:nvSpPr>
          <p:cNvPr name="Freeform 5" id="5"/>
          <p:cNvSpPr/>
          <p:nvPr/>
        </p:nvSpPr>
        <p:spPr>
          <a:xfrm flipH="false" flipV="false" rot="0">
            <a:off x="10207461" y="3574856"/>
            <a:ext cx="6025633" cy="6430439"/>
          </a:xfrm>
          <a:custGeom>
            <a:avLst/>
            <a:gdLst/>
            <a:ahLst/>
            <a:cxnLst/>
            <a:rect r="r" b="b" t="t" l="l"/>
            <a:pathLst>
              <a:path h="6430439" w="6025633">
                <a:moveTo>
                  <a:pt x="0" y="0"/>
                </a:moveTo>
                <a:lnTo>
                  <a:pt x="6025632" y="0"/>
                </a:lnTo>
                <a:lnTo>
                  <a:pt x="6025632" y="6430439"/>
                </a:lnTo>
                <a:lnTo>
                  <a:pt x="0" y="6430439"/>
                </a:lnTo>
                <a:lnTo>
                  <a:pt x="0" y="0"/>
                </a:lnTo>
                <a:close/>
              </a:path>
            </a:pathLst>
          </a:custGeom>
          <a:blipFill>
            <a:blip r:embed="rId4"/>
            <a:stretch>
              <a:fillRect l="0" t="0" r="0" b="0"/>
            </a:stretch>
          </a:blipFill>
        </p:spPr>
      </p:sp>
      <p:sp>
        <p:nvSpPr>
          <p:cNvPr name="TextBox 6" id="6"/>
          <p:cNvSpPr txBox="true"/>
          <p:nvPr/>
        </p:nvSpPr>
        <p:spPr>
          <a:xfrm rot="0">
            <a:off x="1166399" y="1233825"/>
            <a:ext cx="6836555"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Sequence</a:t>
            </a:r>
          </a:p>
        </p:txBody>
      </p:sp>
      <p:sp>
        <p:nvSpPr>
          <p:cNvPr name="TextBox 7" id="7"/>
          <p:cNvSpPr txBox="true"/>
          <p:nvPr/>
        </p:nvSpPr>
        <p:spPr>
          <a:xfrm rot="0">
            <a:off x="1853723" y="2660320"/>
            <a:ext cx="3929585"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Review</a:t>
            </a:r>
          </a:p>
        </p:txBody>
      </p:sp>
      <p:sp>
        <p:nvSpPr>
          <p:cNvPr name="TextBox 8" id="8"/>
          <p:cNvSpPr txBox="true"/>
          <p:nvPr/>
        </p:nvSpPr>
        <p:spPr>
          <a:xfrm rot="0">
            <a:off x="10207461" y="2660320"/>
            <a:ext cx="3929585"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Shipped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2319479" y="3602960"/>
            <a:ext cx="3806229" cy="6356958"/>
          </a:xfrm>
          <a:custGeom>
            <a:avLst/>
            <a:gdLst/>
            <a:ahLst/>
            <a:cxnLst/>
            <a:rect r="r" b="b" t="t" l="l"/>
            <a:pathLst>
              <a:path h="6356958" w="3806229">
                <a:moveTo>
                  <a:pt x="0" y="0"/>
                </a:moveTo>
                <a:lnTo>
                  <a:pt x="3806229" y="0"/>
                </a:lnTo>
                <a:lnTo>
                  <a:pt x="3806229" y="6356958"/>
                </a:lnTo>
                <a:lnTo>
                  <a:pt x="0" y="6356958"/>
                </a:lnTo>
                <a:lnTo>
                  <a:pt x="0" y="0"/>
                </a:lnTo>
                <a:close/>
              </a:path>
            </a:pathLst>
          </a:custGeom>
          <a:blipFill>
            <a:blip r:embed="rId3"/>
            <a:stretch>
              <a:fillRect l="0" t="0" r="0" b="0"/>
            </a:stretch>
          </a:blipFill>
        </p:spPr>
      </p:sp>
      <p:sp>
        <p:nvSpPr>
          <p:cNvPr name="TextBox 5" id="5"/>
          <p:cNvSpPr txBox="true"/>
          <p:nvPr/>
        </p:nvSpPr>
        <p:spPr>
          <a:xfrm rot="0">
            <a:off x="1166399" y="1233825"/>
            <a:ext cx="6836555"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Diagram Sequence</a:t>
            </a:r>
          </a:p>
        </p:txBody>
      </p:sp>
      <p:sp>
        <p:nvSpPr>
          <p:cNvPr name="TextBox 6" id="6"/>
          <p:cNvSpPr txBox="true"/>
          <p:nvPr/>
        </p:nvSpPr>
        <p:spPr>
          <a:xfrm rot="0">
            <a:off x="1853723" y="2660320"/>
            <a:ext cx="3929585" cy="542589"/>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DM Serif Display"/>
                <a:ea typeface="DM Serif Display"/>
                <a:cs typeface="DM Serif Display"/>
                <a:sym typeface="DM Serif Display"/>
              </a:rPr>
              <a:t>Pelanggan Unpaid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STD</a:t>
            </a:r>
          </a:p>
        </p:txBody>
      </p:sp>
      <p:sp>
        <p:nvSpPr>
          <p:cNvPr name="TextBox 5" id="5"/>
          <p:cNvSpPr txBox="true"/>
          <p:nvPr/>
        </p:nvSpPr>
        <p:spPr>
          <a:xfrm rot="0">
            <a:off x="1816989" y="3999885"/>
            <a:ext cx="14654022" cy="20821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DOKUMEN YANG DIGUNAKAN DALAM PROSES PENGUJIAN PERANGKAT LUNAK. STD MENCAKUP SEMUA INFORMASI PENTING TENTANG STRATEGI, RENCANA, KASUS UJI, DAN LAPORAN HASIL PENGUJIAN UNTUK MEMASTIKAN BAHWA PERANGKAT LUNAK YANG DIKEMBANGKAN MEMENUHI KEBUTUHAN DAN BERJALAN SESUAI DENGAN SPESIFIKASI.</a:t>
            </a:r>
          </a:p>
        </p:txBody>
      </p:sp>
      <p:sp>
        <p:nvSpPr>
          <p:cNvPr name="TextBox 6" id="6"/>
          <p:cNvSpPr txBox="true"/>
          <p:nvPr/>
        </p:nvSpPr>
        <p:spPr>
          <a:xfrm rot="0">
            <a:off x="1166399" y="2261890"/>
            <a:ext cx="8115300"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SOFTWARE TEST DOCUMENTATION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2202537" y="2814890"/>
            <a:ext cx="6588653" cy="5798460"/>
          </a:xfrm>
          <a:custGeom>
            <a:avLst/>
            <a:gdLst/>
            <a:ahLst/>
            <a:cxnLst/>
            <a:rect r="r" b="b" t="t" l="l"/>
            <a:pathLst>
              <a:path h="5798460" w="6588653">
                <a:moveTo>
                  <a:pt x="0" y="0"/>
                </a:moveTo>
                <a:lnTo>
                  <a:pt x="6588654" y="0"/>
                </a:lnTo>
                <a:lnTo>
                  <a:pt x="6588654" y="5798460"/>
                </a:lnTo>
                <a:lnTo>
                  <a:pt x="0" y="5798460"/>
                </a:lnTo>
                <a:lnTo>
                  <a:pt x="0" y="0"/>
                </a:lnTo>
                <a:close/>
              </a:path>
            </a:pathLst>
          </a:custGeom>
          <a:blipFill>
            <a:blip r:embed="rId3"/>
            <a:stretch>
              <a:fillRect l="0" t="0" r="0" b="0"/>
            </a:stretch>
          </a:blipFill>
        </p:spPr>
      </p:sp>
      <p:sp>
        <p:nvSpPr>
          <p:cNvPr name="Freeform 5" id="5"/>
          <p:cNvSpPr/>
          <p:nvPr/>
        </p:nvSpPr>
        <p:spPr>
          <a:xfrm flipH="false" flipV="false" rot="0">
            <a:off x="10509280" y="2456634"/>
            <a:ext cx="4519670" cy="6156716"/>
          </a:xfrm>
          <a:custGeom>
            <a:avLst/>
            <a:gdLst/>
            <a:ahLst/>
            <a:cxnLst/>
            <a:rect r="r" b="b" t="t" l="l"/>
            <a:pathLst>
              <a:path h="6156716" w="4519670">
                <a:moveTo>
                  <a:pt x="0" y="0"/>
                </a:moveTo>
                <a:lnTo>
                  <a:pt x="4519670" y="0"/>
                </a:lnTo>
                <a:lnTo>
                  <a:pt x="4519670" y="6156716"/>
                </a:lnTo>
                <a:lnTo>
                  <a:pt x="0" y="6156716"/>
                </a:lnTo>
                <a:lnTo>
                  <a:pt x="0" y="0"/>
                </a:lnTo>
                <a:close/>
              </a:path>
            </a:pathLst>
          </a:custGeom>
          <a:blipFill>
            <a:blip r:embed="rId4"/>
            <a:stretch>
              <a:fillRect l="0" t="0" r="0" b="0"/>
            </a:stretch>
          </a:blipFill>
        </p:spPr>
      </p:sp>
      <p:sp>
        <p:nvSpPr>
          <p:cNvPr name="TextBox 6" id="6"/>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Deskripsi &amp; Hasil Uji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Implementasi Sistem</a:t>
            </a:r>
          </a:p>
        </p:txBody>
      </p:sp>
      <p:sp>
        <p:nvSpPr>
          <p:cNvPr name="TextBox 5" id="5"/>
          <p:cNvSpPr txBox="true"/>
          <p:nvPr/>
        </p:nvSpPr>
        <p:spPr>
          <a:xfrm rot="0">
            <a:off x="1351370" y="3183173"/>
            <a:ext cx="14879642" cy="6075127"/>
          </a:xfrm>
          <a:prstGeom prst="rect">
            <a:avLst/>
          </a:prstGeom>
        </p:spPr>
        <p:txBody>
          <a:bodyPr anchor="t" rtlCol="false" tIns="0" lIns="0" bIns="0" rIns="0">
            <a:spAutoFit/>
          </a:bodyPr>
          <a:lstStyle/>
          <a:p>
            <a:pPr algn="l">
              <a:lnSpc>
                <a:spcPts val="4805"/>
              </a:lnSpc>
              <a:spcBef>
                <a:spcPct val="0"/>
              </a:spcBef>
            </a:pPr>
            <a:r>
              <a:rPr lang="en-US" sz="3432">
                <a:solidFill>
                  <a:srgbClr val="000000"/>
                </a:solidFill>
                <a:latin typeface="DM Serif Display"/>
                <a:ea typeface="DM Serif Display"/>
                <a:cs typeface="DM Serif Display"/>
                <a:sym typeface="DM Serif Display"/>
              </a:rPr>
              <a:t>Sweet Repeats merupakan sistem aplikasi mobile yang dirancang menggunakan Figma untuk memfasilitasi interaksi antara Admin dan User melalui perangkat handphone yang terhubung ke database terpusat. Sistem ini memungkinkan Admin untuk mengelola data produk, pengguna, dan laporan, sementara User dapat memperoleh informasi outfit s</a:t>
            </a:r>
            <a:r>
              <a:rPr lang="en-US" sz="3432">
                <a:solidFill>
                  <a:srgbClr val="000000"/>
                </a:solidFill>
                <a:latin typeface="DM Serif Display"/>
                <a:ea typeface="DM Serif Display"/>
                <a:cs typeface="DM Serif Display"/>
                <a:sym typeface="DM Serif Display"/>
              </a:rPr>
              <a:t>erta melakukan transaksi pembelian secara langsung. Selain itu, aplikasi ini mengintegrasikan fitur registrasi akun bagi pengguna baru dan sistem notifikasi otomatis yang memberikan pembaruan status pengiriman (Order Delivery Update) serta konfirmasi pesanan selesai (Order Completed) secara real-time ke perangkat pengguna.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973218" y="2500600"/>
            <a:ext cx="3231933" cy="7025942"/>
          </a:xfrm>
          <a:custGeom>
            <a:avLst/>
            <a:gdLst/>
            <a:ahLst/>
            <a:cxnLst/>
            <a:rect r="r" b="b" t="t" l="l"/>
            <a:pathLst>
              <a:path h="7025942" w="3231933">
                <a:moveTo>
                  <a:pt x="0" y="0"/>
                </a:moveTo>
                <a:lnTo>
                  <a:pt x="3231933" y="0"/>
                </a:lnTo>
                <a:lnTo>
                  <a:pt x="3231933" y="7025942"/>
                </a:lnTo>
                <a:lnTo>
                  <a:pt x="0" y="7025942"/>
                </a:lnTo>
                <a:lnTo>
                  <a:pt x="0" y="0"/>
                </a:lnTo>
                <a:close/>
              </a:path>
            </a:pathLst>
          </a:custGeom>
          <a:blipFill>
            <a:blip r:embed="rId3"/>
            <a:stretch>
              <a:fillRect l="0" t="0" r="0" b="0"/>
            </a:stretch>
          </a:blipFill>
        </p:spPr>
      </p:sp>
      <p:sp>
        <p:nvSpPr>
          <p:cNvPr name="Freeform 5" id="5"/>
          <p:cNvSpPr/>
          <p:nvPr/>
        </p:nvSpPr>
        <p:spPr>
          <a:xfrm flipH="false" flipV="false" rot="0">
            <a:off x="5719501" y="2500600"/>
            <a:ext cx="3231933" cy="7025942"/>
          </a:xfrm>
          <a:custGeom>
            <a:avLst/>
            <a:gdLst/>
            <a:ahLst/>
            <a:cxnLst/>
            <a:rect r="r" b="b" t="t" l="l"/>
            <a:pathLst>
              <a:path h="7025942" w="3231933">
                <a:moveTo>
                  <a:pt x="0" y="0"/>
                </a:moveTo>
                <a:lnTo>
                  <a:pt x="3231933" y="0"/>
                </a:lnTo>
                <a:lnTo>
                  <a:pt x="3231933" y="7025942"/>
                </a:lnTo>
                <a:lnTo>
                  <a:pt x="0" y="7025942"/>
                </a:lnTo>
                <a:lnTo>
                  <a:pt x="0" y="0"/>
                </a:lnTo>
                <a:close/>
              </a:path>
            </a:pathLst>
          </a:custGeom>
          <a:blipFill>
            <a:blip r:embed="rId4"/>
            <a:stretch>
              <a:fillRect l="0" t="0" r="0" b="0"/>
            </a:stretch>
          </a:blipFill>
        </p:spPr>
      </p:sp>
      <p:sp>
        <p:nvSpPr>
          <p:cNvPr name="Freeform 6" id="6"/>
          <p:cNvSpPr/>
          <p:nvPr/>
        </p:nvSpPr>
        <p:spPr>
          <a:xfrm flipH="false" flipV="false" rot="0">
            <a:off x="9465784" y="2500600"/>
            <a:ext cx="3153750" cy="6893443"/>
          </a:xfrm>
          <a:custGeom>
            <a:avLst/>
            <a:gdLst/>
            <a:ahLst/>
            <a:cxnLst/>
            <a:rect r="r" b="b" t="t" l="l"/>
            <a:pathLst>
              <a:path h="6893443" w="3153750">
                <a:moveTo>
                  <a:pt x="0" y="0"/>
                </a:moveTo>
                <a:lnTo>
                  <a:pt x="3153750" y="0"/>
                </a:lnTo>
                <a:lnTo>
                  <a:pt x="3153750" y="6893443"/>
                </a:lnTo>
                <a:lnTo>
                  <a:pt x="0" y="6893443"/>
                </a:lnTo>
                <a:lnTo>
                  <a:pt x="0" y="0"/>
                </a:lnTo>
                <a:close/>
              </a:path>
            </a:pathLst>
          </a:custGeom>
          <a:blipFill>
            <a:blip r:embed="rId5"/>
            <a:stretch>
              <a:fillRect l="0" t="0" r="0" b="0"/>
            </a:stretch>
          </a:blipFill>
        </p:spPr>
      </p:sp>
      <p:sp>
        <p:nvSpPr>
          <p:cNvPr name="TextBox 7" id="7"/>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User</a:t>
            </a:r>
          </a:p>
        </p:txBody>
      </p:sp>
      <p:sp>
        <p:nvSpPr>
          <p:cNvPr name="Freeform 8" id="8"/>
          <p:cNvSpPr/>
          <p:nvPr/>
        </p:nvSpPr>
        <p:spPr>
          <a:xfrm flipH="false" flipV="false" rot="0">
            <a:off x="13130131" y="1232487"/>
            <a:ext cx="2141934" cy="8121078"/>
          </a:xfrm>
          <a:custGeom>
            <a:avLst/>
            <a:gdLst/>
            <a:ahLst/>
            <a:cxnLst/>
            <a:rect r="r" b="b" t="t" l="l"/>
            <a:pathLst>
              <a:path h="8121078" w="2141934">
                <a:moveTo>
                  <a:pt x="0" y="0"/>
                </a:moveTo>
                <a:lnTo>
                  <a:pt x="2141935" y="0"/>
                </a:lnTo>
                <a:lnTo>
                  <a:pt x="2141935" y="8121078"/>
                </a:lnTo>
                <a:lnTo>
                  <a:pt x="0" y="8121078"/>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66399" y="2901342"/>
            <a:ext cx="2916255" cy="6356958"/>
          </a:xfrm>
          <a:custGeom>
            <a:avLst/>
            <a:gdLst/>
            <a:ahLst/>
            <a:cxnLst/>
            <a:rect r="r" b="b" t="t" l="l"/>
            <a:pathLst>
              <a:path h="6356958" w="2916255">
                <a:moveTo>
                  <a:pt x="0" y="0"/>
                </a:moveTo>
                <a:lnTo>
                  <a:pt x="2916254" y="0"/>
                </a:lnTo>
                <a:lnTo>
                  <a:pt x="2916254" y="6356958"/>
                </a:lnTo>
                <a:lnTo>
                  <a:pt x="0" y="6356958"/>
                </a:lnTo>
                <a:lnTo>
                  <a:pt x="0" y="0"/>
                </a:lnTo>
                <a:close/>
              </a:path>
            </a:pathLst>
          </a:custGeom>
          <a:blipFill>
            <a:blip r:embed="rId3"/>
            <a:stretch>
              <a:fillRect l="0" t="0" r="0" b="0"/>
            </a:stretch>
          </a:blipFill>
        </p:spPr>
      </p:sp>
      <p:sp>
        <p:nvSpPr>
          <p:cNvPr name="Freeform 5" id="5"/>
          <p:cNvSpPr/>
          <p:nvPr/>
        </p:nvSpPr>
        <p:spPr>
          <a:xfrm flipH="false" flipV="false" rot="0">
            <a:off x="4418077" y="2901342"/>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4"/>
            <a:stretch>
              <a:fillRect l="0" t="0" r="0" b="0"/>
            </a:stretch>
          </a:blipFill>
        </p:spPr>
      </p:sp>
      <p:sp>
        <p:nvSpPr>
          <p:cNvPr name="Freeform 6" id="6"/>
          <p:cNvSpPr/>
          <p:nvPr/>
        </p:nvSpPr>
        <p:spPr>
          <a:xfrm flipH="false" flipV="false" rot="0">
            <a:off x="7746776" y="2901342"/>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5"/>
            <a:stretch>
              <a:fillRect l="0" t="0" r="0" b="0"/>
            </a:stretch>
          </a:blipFill>
        </p:spPr>
      </p:sp>
      <p:sp>
        <p:nvSpPr>
          <p:cNvPr name="Freeform 7" id="7"/>
          <p:cNvSpPr/>
          <p:nvPr/>
        </p:nvSpPr>
        <p:spPr>
          <a:xfrm flipH="false" flipV="false" rot="0">
            <a:off x="11071027" y="2901342"/>
            <a:ext cx="2924201" cy="6356958"/>
          </a:xfrm>
          <a:custGeom>
            <a:avLst/>
            <a:gdLst/>
            <a:ahLst/>
            <a:cxnLst/>
            <a:rect r="r" b="b" t="t" l="l"/>
            <a:pathLst>
              <a:path h="6356958" w="2924201">
                <a:moveTo>
                  <a:pt x="0" y="0"/>
                </a:moveTo>
                <a:lnTo>
                  <a:pt x="2924200" y="0"/>
                </a:lnTo>
                <a:lnTo>
                  <a:pt x="2924200" y="6356958"/>
                </a:lnTo>
                <a:lnTo>
                  <a:pt x="0" y="6356958"/>
                </a:lnTo>
                <a:lnTo>
                  <a:pt x="0" y="0"/>
                </a:lnTo>
                <a:close/>
              </a:path>
            </a:pathLst>
          </a:custGeom>
          <a:blipFill>
            <a:blip r:embed="rId6"/>
            <a:stretch>
              <a:fillRect l="0" t="0" r="0" b="0"/>
            </a:stretch>
          </a:blipFill>
        </p:spPr>
      </p:sp>
      <p:sp>
        <p:nvSpPr>
          <p:cNvPr name="TextBox 8" id="8"/>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User</a:t>
            </a:r>
          </a:p>
        </p:txBody>
      </p:sp>
      <p:sp>
        <p:nvSpPr>
          <p:cNvPr name="Freeform 9" id="9"/>
          <p:cNvSpPr/>
          <p:nvPr/>
        </p:nvSpPr>
        <p:spPr>
          <a:xfrm flipH="false" flipV="false" rot="0">
            <a:off x="14328602" y="1466196"/>
            <a:ext cx="2512953" cy="7792104"/>
          </a:xfrm>
          <a:custGeom>
            <a:avLst/>
            <a:gdLst/>
            <a:ahLst/>
            <a:cxnLst/>
            <a:rect r="r" b="b" t="t" l="l"/>
            <a:pathLst>
              <a:path h="7792104" w="2512953">
                <a:moveTo>
                  <a:pt x="0" y="0"/>
                </a:moveTo>
                <a:lnTo>
                  <a:pt x="2512954" y="0"/>
                </a:lnTo>
                <a:lnTo>
                  <a:pt x="2512954" y="7792104"/>
                </a:lnTo>
                <a:lnTo>
                  <a:pt x="0" y="7792104"/>
                </a:lnTo>
                <a:lnTo>
                  <a:pt x="0" y="0"/>
                </a:lnTo>
                <a:close/>
              </a:path>
            </a:pathLst>
          </a:custGeom>
          <a:blipFill>
            <a:blip r:embed="rId7"/>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206532" y="2604790"/>
            <a:ext cx="2236358" cy="7071488"/>
          </a:xfrm>
          <a:custGeom>
            <a:avLst/>
            <a:gdLst/>
            <a:ahLst/>
            <a:cxnLst/>
            <a:rect r="r" b="b" t="t" l="l"/>
            <a:pathLst>
              <a:path h="7071488" w="2236358">
                <a:moveTo>
                  <a:pt x="0" y="0"/>
                </a:moveTo>
                <a:lnTo>
                  <a:pt x="2236358" y="0"/>
                </a:lnTo>
                <a:lnTo>
                  <a:pt x="2236358" y="7071488"/>
                </a:lnTo>
                <a:lnTo>
                  <a:pt x="0" y="7071488"/>
                </a:lnTo>
                <a:lnTo>
                  <a:pt x="0" y="0"/>
                </a:lnTo>
                <a:close/>
              </a:path>
            </a:pathLst>
          </a:custGeom>
          <a:blipFill>
            <a:blip r:embed="rId3"/>
            <a:stretch>
              <a:fillRect l="0" t="0" r="0" b="0"/>
            </a:stretch>
          </a:blipFill>
        </p:spPr>
      </p:sp>
      <p:sp>
        <p:nvSpPr>
          <p:cNvPr name="Freeform 5" id="5"/>
          <p:cNvSpPr/>
          <p:nvPr/>
        </p:nvSpPr>
        <p:spPr>
          <a:xfrm flipH="false" flipV="false" rot="0">
            <a:off x="3865176" y="3319319"/>
            <a:ext cx="2924201" cy="6356958"/>
          </a:xfrm>
          <a:custGeom>
            <a:avLst/>
            <a:gdLst/>
            <a:ahLst/>
            <a:cxnLst/>
            <a:rect r="r" b="b" t="t" l="l"/>
            <a:pathLst>
              <a:path h="6356958" w="2924201">
                <a:moveTo>
                  <a:pt x="0" y="0"/>
                </a:moveTo>
                <a:lnTo>
                  <a:pt x="2924201" y="0"/>
                </a:lnTo>
                <a:lnTo>
                  <a:pt x="2924201" y="6356959"/>
                </a:lnTo>
                <a:lnTo>
                  <a:pt x="0" y="6356959"/>
                </a:lnTo>
                <a:lnTo>
                  <a:pt x="0" y="0"/>
                </a:lnTo>
                <a:close/>
              </a:path>
            </a:pathLst>
          </a:custGeom>
          <a:blipFill>
            <a:blip r:embed="rId4"/>
            <a:stretch>
              <a:fillRect l="0" t="0" r="0" b="0"/>
            </a:stretch>
          </a:blipFill>
        </p:spPr>
      </p:sp>
      <p:sp>
        <p:nvSpPr>
          <p:cNvPr name="Freeform 6" id="6"/>
          <p:cNvSpPr/>
          <p:nvPr/>
        </p:nvSpPr>
        <p:spPr>
          <a:xfrm flipH="false" flipV="false" rot="0">
            <a:off x="7208477" y="3319319"/>
            <a:ext cx="2924201" cy="6356958"/>
          </a:xfrm>
          <a:custGeom>
            <a:avLst/>
            <a:gdLst/>
            <a:ahLst/>
            <a:cxnLst/>
            <a:rect r="r" b="b" t="t" l="l"/>
            <a:pathLst>
              <a:path h="6356958" w="2924201">
                <a:moveTo>
                  <a:pt x="0" y="0"/>
                </a:moveTo>
                <a:lnTo>
                  <a:pt x="2924201" y="0"/>
                </a:lnTo>
                <a:lnTo>
                  <a:pt x="2924201" y="6356959"/>
                </a:lnTo>
                <a:lnTo>
                  <a:pt x="0" y="6356959"/>
                </a:lnTo>
                <a:lnTo>
                  <a:pt x="0" y="0"/>
                </a:lnTo>
                <a:close/>
              </a:path>
            </a:pathLst>
          </a:custGeom>
          <a:blipFill>
            <a:blip r:embed="rId5"/>
            <a:stretch>
              <a:fillRect l="0" t="0" r="0" b="0"/>
            </a:stretch>
          </a:blipFill>
        </p:spPr>
      </p:sp>
      <p:sp>
        <p:nvSpPr>
          <p:cNvPr name="Freeform 7" id="7"/>
          <p:cNvSpPr/>
          <p:nvPr/>
        </p:nvSpPr>
        <p:spPr>
          <a:xfrm flipH="false" flipV="false" rot="0">
            <a:off x="10551778" y="1714412"/>
            <a:ext cx="2189513" cy="7961866"/>
          </a:xfrm>
          <a:custGeom>
            <a:avLst/>
            <a:gdLst/>
            <a:ahLst/>
            <a:cxnLst/>
            <a:rect r="r" b="b" t="t" l="l"/>
            <a:pathLst>
              <a:path h="7961866" w="2189513">
                <a:moveTo>
                  <a:pt x="0" y="0"/>
                </a:moveTo>
                <a:lnTo>
                  <a:pt x="2189513" y="0"/>
                </a:lnTo>
                <a:lnTo>
                  <a:pt x="2189513" y="7961866"/>
                </a:lnTo>
                <a:lnTo>
                  <a:pt x="0" y="7961866"/>
                </a:lnTo>
                <a:lnTo>
                  <a:pt x="0" y="0"/>
                </a:lnTo>
                <a:close/>
              </a:path>
            </a:pathLst>
          </a:custGeom>
          <a:blipFill>
            <a:blip r:embed="rId6"/>
            <a:stretch>
              <a:fillRect l="0" t="0" r="0" b="0"/>
            </a:stretch>
          </a:blipFill>
        </p:spPr>
      </p:sp>
      <p:sp>
        <p:nvSpPr>
          <p:cNvPr name="TextBox 8" id="8"/>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User</a:t>
            </a:r>
          </a:p>
        </p:txBody>
      </p:sp>
      <p:sp>
        <p:nvSpPr>
          <p:cNvPr name="Freeform 9" id="9"/>
          <p:cNvSpPr/>
          <p:nvPr/>
        </p:nvSpPr>
        <p:spPr>
          <a:xfrm flipH="false" flipV="false" rot="0">
            <a:off x="13160391" y="3204198"/>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7"/>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166399" y="3014913"/>
            <a:ext cx="2924201" cy="6356958"/>
          </a:xfrm>
          <a:custGeom>
            <a:avLst/>
            <a:gdLst/>
            <a:ahLst/>
            <a:cxnLst/>
            <a:rect r="r" b="b" t="t" l="l"/>
            <a:pathLst>
              <a:path h="6356958" w="2924201">
                <a:moveTo>
                  <a:pt x="0" y="0"/>
                </a:moveTo>
                <a:lnTo>
                  <a:pt x="2924200" y="0"/>
                </a:lnTo>
                <a:lnTo>
                  <a:pt x="2924200" y="6356958"/>
                </a:lnTo>
                <a:lnTo>
                  <a:pt x="0" y="6356958"/>
                </a:lnTo>
                <a:lnTo>
                  <a:pt x="0" y="0"/>
                </a:lnTo>
                <a:close/>
              </a:path>
            </a:pathLst>
          </a:custGeom>
          <a:blipFill>
            <a:blip r:embed="rId3"/>
            <a:stretch>
              <a:fillRect l="0" t="0" r="0" b="0"/>
            </a:stretch>
          </a:blipFill>
        </p:spPr>
      </p:sp>
      <p:sp>
        <p:nvSpPr>
          <p:cNvPr name="Freeform 5" id="5"/>
          <p:cNvSpPr/>
          <p:nvPr/>
        </p:nvSpPr>
        <p:spPr>
          <a:xfrm flipH="false" flipV="false" rot="0">
            <a:off x="7518848" y="1947153"/>
            <a:ext cx="1976831" cy="7424717"/>
          </a:xfrm>
          <a:custGeom>
            <a:avLst/>
            <a:gdLst/>
            <a:ahLst/>
            <a:cxnLst/>
            <a:rect r="r" b="b" t="t" l="l"/>
            <a:pathLst>
              <a:path h="7424717" w="1976831">
                <a:moveTo>
                  <a:pt x="0" y="0"/>
                </a:moveTo>
                <a:lnTo>
                  <a:pt x="1976831" y="0"/>
                </a:lnTo>
                <a:lnTo>
                  <a:pt x="1976831" y="7424718"/>
                </a:lnTo>
                <a:lnTo>
                  <a:pt x="0" y="7424718"/>
                </a:lnTo>
                <a:lnTo>
                  <a:pt x="0" y="0"/>
                </a:lnTo>
                <a:close/>
              </a:path>
            </a:pathLst>
          </a:custGeom>
          <a:blipFill>
            <a:blip r:embed="rId4"/>
            <a:stretch>
              <a:fillRect l="0" t="0" r="0" b="0"/>
            </a:stretch>
          </a:blipFill>
        </p:spPr>
      </p:sp>
      <p:sp>
        <p:nvSpPr>
          <p:cNvPr name="Freeform 6" id="6"/>
          <p:cNvSpPr/>
          <p:nvPr/>
        </p:nvSpPr>
        <p:spPr>
          <a:xfrm flipH="false" flipV="false" rot="0">
            <a:off x="9676654" y="2807059"/>
            <a:ext cx="1912002" cy="6564812"/>
          </a:xfrm>
          <a:custGeom>
            <a:avLst/>
            <a:gdLst/>
            <a:ahLst/>
            <a:cxnLst/>
            <a:rect r="r" b="b" t="t" l="l"/>
            <a:pathLst>
              <a:path h="6564812" w="1912002">
                <a:moveTo>
                  <a:pt x="0" y="0"/>
                </a:moveTo>
                <a:lnTo>
                  <a:pt x="1912001" y="0"/>
                </a:lnTo>
                <a:lnTo>
                  <a:pt x="1912001" y="6564812"/>
                </a:lnTo>
                <a:lnTo>
                  <a:pt x="0" y="6564812"/>
                </a:lnTo>
                <a:lnTo>
                  <a:pt x="0" y="0"/>
                </a:lnTo>
                <a:close/>
              </a:path>
            </a:pathLst>
          </a:custGeom>
          <a:blipFill>
            <a:blip r:embed="rId5"/>
            <a:stretch>
              <a:fillRect l="0" t="0" r="0" b="0"/>
            </a:stretch>
          </a:blipFill>
        </p:spPr>
      </p:sp>
      <p:sp>
        <p:nvSpPr>
          <p:cNvPr name="Freeform 7" id="7"/>
          <p:cNvSpPr/>
          <p:nvPr/>
        </p:nvSpPr>
        <p:spPr>
          <a:xfrm flipH="false" flipV="false" rot="0">
            <a:off x="11769630" y="1947153"/>
            <a:ext cx="1939707" cy="7424717"/>
          </a:xfrm>
          <a:custGeom>
            <a:avLst/>
            <a:gdLst/>
            <a:ahLst/>
            <a:cxnLst/>
            <a:rect r="r" b="b" t="t" l="l"/>
            <a:pathLst>
              <a:path h="7424717" w="1939707">
                <a:moveTo>
                  <a:pt x="0" y="0"/>
                </a:moveTo>
                <a:lnTo>
                  <a:pt x="1939708" y="0"/>
                </a:lnTo>
                <a:lnTo>
                  <a:pt x="1939708" y="7424718"/>
                </a:lnTo>
                <a:lnTo>
                  <a:pt x="0" y="7424718"/>
                </a:lnTo>
                <a:lnTo>
                  <a:pt x="0" y="0"/>
                </a:lnTo>
                <a:close/>
              </a:path>
            </a:pathLst>
          </a:custGeom>
          <a:blipFill>
            <a:blip r:embed="rId6"/>
            <a:stretch>
              <a:fillRect l="0" t="0" r="0" b="0"/>
            </a:stretch>
          </a:blipFill>
        </p:spPr>
      </p:sp>
      <p:sp>
        <p:nvSpPr>
          <p:cNvPr name="Freeform 8" id="8"/>
          <p:cNvSpPr/>
          <p:nvPr/>
        </p:nvSpPr>
        <p:spPr>
          <a:xfrm flipH="false" flipV="false" rot="0">
            <a:off x="14033188" y="3014913"/>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7"/>
            <a:stretch>
              <a:fillRect l="0" t="0" r="0" b="0"/>
            </a:stretch>
          </a:blipFill>
        </p:spPr>
      </p:sp>
      <p:sp>
        <p:nvSpPr>
          <p:cNvPr name="Freeform 9" id="9"/>
          <p:cNvSpPr/>
          <p:nvPr/>
        </p:nvSpPr>
        <p:spPr>
          <a:xfrm flipH="false" flipV="false" rot="0">
            <a:off x="4342623" y="3014913"/>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8"/>
            <a:stretch>
              <a:fillRect l="0" t="0" r="0" b="0"/>
            </a:stretch>
          </a:blipFill>
        </p:spPr>
      </p:sp>
      <p:sp>
        <p:nvSpPr>
          <p:cNvPr name="TextBox 10" id="10"/>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User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233825"/>
            <a:ext cx="10399168"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Team</a:t>
            </a:r>
          </a:p>
        </p:txBody>
      </p:sp>
      <p:grpSp>
        <p:nvGrpSpPr>
          <p:cNvPr name="Group 5" id="5"/>
          <p:cNvGrpSpPr/>
          <p:nvPr/>
        </p:nvGrpSpPr>
        <p:grpSpPr>
          <a:xfrm rot="0">
            <a:off x="1166399" y="4663511"/>
            <a:ext cx="2852206" cy="959978"/>
            <a:chOff x="0" y="0"/>
            <a:chExt cx="3802941" cy="1279971"/>
          </a:xfrm>
        </p:grpSpPr>
        <p:sp>
          <p:nvSpPr>
            <p:cNvPr name="TextBox 6" id="6"/>
            <p:cNvSpPr txBox="true"/>
            <p:nvPr/>
          </p:nvSpPr>
          <p:spPr>
            <a:xfrm rot="0">
              <a:off x="0" y="777686"/>
              <a:ext cx="3802941" cy="5022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000000"/>
                  </a:solidFill>
                  <a:latin typeface="Open Sauce"/>
                  <a:ea typeface="Open Sauce"/>
                  <a:cs typeface="Open Sauce"/>
                  <a:sym typeface="Open Sauce"/>
                </a:rPr>
                <a:t>Project Manager</a:t>
              </a:r>
            </a:p>
          </p:txBody>
        </p:sp>
        <p:sp>
          <p:nvSpPr>
            <p:cNvPr name="TextBox 7" id="7"/>
            <p:cNvSpPr txBox="true"/>
            <p:nvPr/>
          </p:nvSpPr>
          <p:spPr>
            <a:xfrm rot="0">
              <a:off x="0" y="-57150"/>
              <a:ext cx="3802941"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erif Display"/>
                  <a:ea typeface="DM Serif Display"/>
                  <a:cs typeface="DM Serif Display"/>
                  <a:sym typeface="DM Serif Display"/>
                </a:rPr>
                <a:t>Shafa Salsabilla </a:t>
              </a:r>
            </a:p>
          </p:txBody>
        </p:sp>
      </p:grpSp>
      <p:grpSp>
        <p:nvGrpSpPr>
          <p:cNvPr name="Group 8" id="8"/>
          <p:cNvGrpSpPr/>
          <p:nvPr/>
        </p:nvGrpSpPr>
        <p:grpSpPr>
          <a:xfrm rot="0">
            <a:off x="4332505" y="4663511"/>
            <a:ext cx="2852206" cy="959978"/>
            <a:chOff x="0" y="0"/>
            <a:chExt cx="3802941" cy="1279971"/>
          </a:xfrm>
        </p:grpSpPr>
        <p:sp>
          <p:nvSpPr>
            <p:cNvPr name="TextBox 9" id="9"/>
            <p:cNvSpPr txBox="true"/>
            <p:nvPr/>
          </p:nvSpPr>
          <p:spPr>
            <a:xfrm rot="0">
              <a:off x="0" y="777686"/>
              <a:ext cx="3802941" cy="5022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000000"/>
                  </a:solidFill>
                  <a:latin typeface="Open Sauce"/>
                  <a:ea typeface="Open Sauce"/>
                  <a:cs typeface="Open Sauce"/>
                  <a:sym typeface="Open Sauce"/>
                </a:rPr>
                <a:t>Database Analyst</a:t>
              </a:r>
            </a:p>
          </p:txBody>
        </p:sp>
        <p:sp>
          <p:nvSpPr>
            <p:cNvPr name="TextBox 10" id="10"/>
            <p:cNvSpPr txBox="true"/>
            <p:nvPr/>
          </p:nvSpPr>
          <p:spPr>
            <a:xfrm rot="0">
              <a:off x="0" y="-57150"/>
              <a:ext cx="3802941"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erif Display"/>
                  <a:ea typeface="DM Serif Display"/>
                  <a:cs typeface="DM Serif Display"/>
                  <a:sym typeface="DM Serif Display"/>
                </a:rPr>
                <a:t>Najmi Putri</a:t>
              </a:r>
            </a:p>
          </p:txBody>
        </p:sp>
      </p:grpSp>
      <p:grpSp>
        <p:nvGrpSpPr>
          <p:cNvPr name="Group 11" id="11"/>
          <p:cNvGrpSpPr/>
          <p:nvPr/>
        </p:nvGrpSpPr>
        <p:grpSpPr>
          <a:xfrm rot="0">
            <a:off x="7750643" y="4663511"/>
            <a:ext cx="2852206" cy="959978"/>
            <a:chOff x="0" y="0"/>
            <a:chExt cx="3802941" cy="1279971"/>
          </a:xfrm>
        </p:grpSpPr>
        <p:sp>
          <p:nvSpPr>
            <p:cNvPr name="TextBox 12" id="12"/>
            <p:cNvSpPr txBox="true"/>
            <p:nvPr/>
          </p:nvSpPr>
          <p:spPr>
            <a:xfrm rot="0">
              <a:off x="0" y="777686"/>
              <a:ext cx="3802941" cy="5022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000000"/>
                  </a:solidFill>
                  <a:latin typeface="Open Sauce"/>
                  <a:ea typeface="Open Sauce"/>
                  <a:cs typeface="Open Sauce"/>
                  <a:sym typeface="Open Sauce"/>
                </a:rPr>
                <a:t>UI / UX Designer</a:t>
              </a:r>
            </a:p>
          </p:txBody>
        </p:sp>
        <p:sp>
          <p:nvSpPr>
            <p:cNvPr name="TextBox 13" id="13"/>
            <p:cNvSpPr txBox="true"/>
            <p:nvPr/>
          </p:nvSpPr>
          <p:spPr>
            <a:xfrm rot="0">
              <a:off x="0" y="-57150"/>
              <a:ext cx="3802941"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erif Display"/>
                  <a:ea typeface="DM Serif Display"/>
                  <a:cs typeface="DM Serif Display"/>
                  <a:sym typeface="DM Serif Display"/>
                </a:rPr>
                <a:t>Tasya Nabila</a:t>
              </a:r>
            </a:p>
          </p:txBody>
        </p:sp>
      </p:grpSp>
      <p:grpSp>
        <p:nvGrpSpPr>
          <p:cNvPr name="Group 14" id="14"/>
          <p:cNvGrpSpPr/>
          <p:nvPr/>
        </p:nvGrpSpPr>
        <p:grpSpPr>
          <a:xfrm rot="0">
            <a:off x="11168780" y="4663511"/>
            <a:ext cx="2852206" cy="959978"/>
            <a:chOff x="0" y="0"/>
            <a:chExt cx="3802941" cy="1279971"/>
          </a:xfrm>
        </p:grpSpPr>
        <p:sp>
          <p:nvSpPr>
            <p:cNvPr name="TextBox 15" id="15"/>
            <p:cNvSpPr txBox="true"/>
            <p:nvPr/>
          </p:nvSpPr>
          <p:spPr>
            <a:xfrm rot="0">
              <a:off x="0" y="777686"/>
              <a:ext cx="3802941" cy="5022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000000"/>
                  </a:solidFill>
                  <a:latin typeface="Open Sauce"/>
                  <a:ea typeface="Open Sauce"/>
                  <a:cs typeface="Open Sauce"/>
                  <a:sym typeface="Open Sauce"/>
                </a:rPr>
                <a:t>Database Engineer</a:t>
              </a:r>
            </a:p>
          </p:txBody>
        </p:sp>
        <p:sp>
          <p:nvSpPr>
            <p:cNvPr name="TextBox 16" id="16"/>
            <p:cNvSpPr txBox="true"/>
            <p:nvPr/>
          </p:nvSpPr>
          <p:spPr>
            <a:xfrm rot="0">
              <a:off x="0" y="-57150"/>
              <a:ext cx="3802941"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erif Display"/>
                  <a:ea typeface="DM Serif Display"/>
                  <a:cs typeface="DM Serif Display"/>
                  <a:sym typeface="DM Serif Display"/>
                </a:rPr>
                <a:t>M. Fahmi </a:t>
              </a:r>
            </a:p>
          </p:txBody>
        </p:sp>
      </p:grpSp>
      <p:grpSp>
        <p:nvGrpSpPr>
          <p:cNvPr name="Group 17" id="17"/>
          <p:cNvGrpSpPr/>
          <p:nvPr/>
        </p:nvGrpSpPr>
        <p:grpSpPr>
          <a:xfrm rot="0">
            <a:off x="14586917" y="4663511"/>
            <a:ext cx="2852206" cy="959978"/>
            <a:chOff x="0" y="0"/>
            <a:chExt cx="3802941" cy="1279971"/>
          </a:xfrm>
        </p:grpSpPr>
        <p:sp>
          <p:nvSpPr>
            <p:cNvPr name="TextBox 18" id="18"/>
            <p:cNvSpPr txBox="true"/>
            <p:nvPr/>
          </p:nvSpPr>
          <p:spPr>
            <a:xfrm rot="0">
              <a:off x="0" y="777686"/>
              <a:ext cx="3802941" cy="502285"/>
            </a:xfrm>
            <a:prstGeom prst="rect">
              <a:avLst/>
            </a:prstGeom>
          </p:spPr>
          <p:txBody>
            <a:bodyPr anchor="t" rtlCol="false" tIns="0" lIns="0" bIns="0" rIns="0">
              <a:spAutoFit/>
            </a:bodyPr>
            <a:lstStyle/>
            <a:p>
              <a:pPr algn="l" marL="0" indent="0" lvl="0">
                <a:lnSpc>
                  <a:spcPts val="3360"/>
                </a:lnSpc>
                <a:spcBef>
                  <a:spcPct val="0"/>
                </a:spcBef>
              </a:pPr>
              <a:r>
                <a:rPr lang="en-US" sz="2100">
                  <a:solidFill>
                    <a:srgbClr val="000000"/>
                  </a:solidFill>
                  <a:latin typeface="Open Sauce"/>
                  <a:ea typeface="Open Sauce"/>
                  <a:cs typeface="Open Sauce"/>
                  <a:sym typeface="Open Sauce"/>
                </a:rPr>
                <a:t>Database Engineer</a:t>
              </a:r>
            </a:p>
          </p:txBody>
        </p:sp>
        <p:sp>
          <p:nvSpPr>
            <p:cNvPr name="TextBox 19" id="19"/>
            <p:cNvSpPr txBox="true"/>
            <p:nvPr/>
          </p:nvSpPr>
          <p:spPr>
            <a:xfrm rot="0">
              <a:off x="0" y="-57150"/>
              <a:ext cx="3802941" cy="698077"/>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00000"/>
                  </a:solidFill>
                  <a:latin typeface="DM Serif Display"/>
                  <a:ea typeface="DM Serif Display"/>
                  <a:cs typeface="DM Serif Display"/>
                  <a:sym typeface="DM Serif Display"/>
                </a:rPr>
                <a:t>Indra Nur M</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2308809" y="2606207"/>
            <a:ext cx="1954052" cy="6652093"/>
          </a:xfrm>
          <a:custGeom>
            <a:avLst/>
            <a:gdLst/>
            <a:ahLst/>
            <a:cxnLst/>
            <a:rect r="r" b="b" t="t" l="l"/>
            <a:pathLst>
              <a:path h="6652093" w="1954052">
                <a:moveTo>
                  <a:pt x="0" y="0"/>
                </a:moveTo>
                <a:lnTo>
                  <a:pt x="1954052" y="0"/>
                </a:lnTo>
                <a:lnTo>
                  <a:pt x="1954052" y="6652093"/>
                </a:lnTo>
                <a:lnTo>
                  <a:pt x="0" y="6652093"/>
                </a:lnTo>
                <a:lnTo>
                  <a:pt x="0" y="0"/>
                </a:lnTo>
                <a:close/>
              </a:path>
            </a:pathLst>
          </a:custGeom>
          <a:blipFill>
            <a:blip r:embed="rId3"/>
            <a:stretch>
              <a:fillRect l="0" t="0" r="0" b="0"/>
            </a:stretch>
          </a:blipFill>
        </p:spPr>
      </p:sp>
      <p:sp>
        <p:nvSpPr>
          <p:cNvPr name="Freeform 5" id="5"/>
          <p:cNvSpPr/>
          <p:nvPr/>
        </p:nvSpPr>
        <p:spPr>
          <a:xfrm flipH="false" flipV="false" rot="0">
            <a:off x="7834762" y="1996635"/>
            <a:ext cx="2133114" cy="7261665"/>
          </a:xfrm>
          <a:custGeom>
            <a:avLst/>
            <a:gdLst/>
            <a:ahLst/>
            <a:cxnLst/>
            <a:rect r="r" b="b" t="t" l="l"/>
            <a:pathLst>
              <a:path h="7261665" w="2133114">
                <a:moveTo>
                  <a:pt x="0" y="0"/>
                </a:moveTo>
                <a:lnTo>
                  <a:pt x="2133114" y="0"/>
                </a:lnTo>
                <a:lnTo>
                  <a:pt x="2133114" y="7261665"/>
                </a:lnTo>
                <a:lnTo>
                  <a:pt x="0" y="7261665"/>
                </a:lnTo>
                <a:lnTo>
                  <a:pt x="0" y="0"/>
                </a:lnTo>
                <a:close/>
              </a:path>
            </a:pathLst>
          </a:custGeom>
          <a:blipFill>
            <a:blip r:embed="rId4"/>
            <a:stretch>
              <a:fillRect l="0" t="0" r="0" b="0"/>
            </a:stretch>
          </a:blipFill>
        </p:spPr>
      </p:sp>
      <p:sp>
        <p:nvSpPr>
          <p:cNvPr name="Freeform 6" id="6"/>
          <p:cNvSpPr/>
          <p:nvPr/>
        </p:nvSpPr>
        <p:spPr>
          <a:xfrm flipH="false" flipV="false" rot="0">
            <a:off x="13539777" y="2054477"/>
            <a:ext cx="2099132" cy="7145980"/>
          </a:xfrm>
          <a:custGeom>
            <a:avLst/>
            <a:gdLst/>
            <a:ahLst/>
            <a:cxnLst/>
            <a:rect r="r" b="b" t="t" l="l"/>
            <a:pathLst>
              <a:path h="7145980" w="2099132">
                <a:moveTo>
                  <a:pt x="0" y="0"/>
                </a:moveTo>
                <a:lnTo>
                  <a:pt x="2099131" y="0"/>
                </a:lnTo>
                <a:lnTo>
                  <a:pt x="2099131" y="7145980"/>
                </a:lnTo>
                <a:lnTo>
                  <a:pt x="0" y="7145980"/>
                </a:lnTo>
                <a:lnTo>
                  <a:pt x="0" y="0"/>
                </a:lnTo>
                <a:close/>
              </a:path>
            </a:pathLst>
          </a:custGeom>
          <a:blipFill>
            <a:blip r:embed="rId5"/>
            <a:stretch>
              <a:fillRect l="0" t="0" r="0" b="0"/>
            </a:stretch>
          </a:blipFill>
        </p:spPr>
      </p:sp>
      <p:sp>
        <p:nvSpPr>
          <p:cNvPr name="Freeform 7" id="7"/>
          <p:cNvSpPr/>
          <p:nvPr/>
        </p:nvSpPr>
        <p:spPr>
          <a:xfrm flipH="false" flipV="false" rot="0">
            <a:off x="10291726" y="2901342"/>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6"/>
            <a:stretch>
              <a:fillRect l="0" t="0" r="0" b="0"/>
            </a:stretch>
          </a:blipFill>
        </p:spPr>
      </p:sp>
      <p:sp>
        <p:nvSpPr>
          <p:cNvPr name="Freeform 8" id="8"/>
          <p:cNvSpPr/>
          <p:nvPr/>
        </p:nvSpPr>
        <p:spPr>
          <a:xfrm flipH="false" flipV="false" rot="0">
            <a:off x="4586711" y="2901342"/>
            <a:ext cx="2924201" cy="6356958"/>
          </a:xfrm>
          <a:custGeom>
            <a:avLst/>
            <a:gdLst/>
            <a:ahLst/>
            <a:cxnLst/>
            <a:rect r="r" b="b" t="t" l="l"/>
            <a:pathLst>
              <a:path h="6356958" w="2924201">
                <a:moveTo>
                  <a:pt x="0" y="0"/>
                </a:moveTo>
                <a:lnTo>
                  <a:pt x="2924201" y="0"/>
                </a:lnTo>
                <a:lnTo>
                  <a:pt x="2924201" y="6356958"/>
                </a:lnTo>
                <a:lnTo>
                  <a:pt x="0" y="6356958"/>
                </a:lnTo>
                <a:lnTo>
                  <a:pt x="0" y="0"/>
                </a:lnTo>
                <a:close/>
              </a:path>
            </a:pathLst>
          </a:custGeom>
          <a:blipFill>
            <a:blip r:embed="rId7"/>
            <a:stretch>
              <a:fillRect l="0" t="0" r="0" b="0"/>
            </a:stretch>
          </a:blipFill>
        </p:spPr>
      </p:sp>
      <p:sp>
        <p:nvSpPr>
          <p:cNvPr name="TextBox 9" id="9"/>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User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3927907" y="2596386"/>
            <a:ext cx="3064480" cy="6661914"/>
          </a:xfrm>
          <a:custGeom>
            <a:avLst/>
            <a:gdLst/>
            <a:ahLst/>
            <a:cxnLst/>
            <a:rect r="r" b="b" t="t" l="l"/>
            <a:pathLst>
              <a:path h="6661914" w="3064480">
                <a:moveTo>
                  <a:pt x="0" y="0"/>
                </a:moveTo>
                <a:lnTo>
                  <a:pt x="3064480" y="0"/>
                </a:lnTo>
                <a:lnTo>
                  <a:pt x="3064480" y="6661914"/>
                </a:lnTo>
                <a:lnTo>
                  <a:pt x="0" y="6661914"/>
                </a:lnTo>
                <a:lnTo>
                  <a:pt x="0" y="0"/>
                </a:lnTo>
                <a:close/>
              </a:path>
            </a:pathLst>
          </a:custGeom>
          <a:blipFill>
            <a:blip r:embed="rId3"/>
            <a:stretch>
              <a:fillRect l="0" t="0" r="0" b="0"/>
            </a:stretch>
          </a:blipFill>
        </p:spPr>
      </p:sp>
      <p:sp>
        <p:nvSpPr>
          <p:cNvPr name="Freeform 5" id="5"/>
          <p:cNvSpPr/>
          <p:nvPr/>
        </p:nvSpPr>
        <p:spPr>
          <a:xfrm flipH="false" flipV="false" rot="0">
            <a:off x="7802012" y="2596386"/>
            <a:ext cx="3064480" cy="6661914"/>
          </a:xfrm>
          <a:custGeom>
            <a:avLst/>
            <a:gdLst/>
            <a:ahLst/>
            <a:cxnLst/>
            <a:rect r="r" b="b" t="t" l="l"/>
            <a:pathLst>
              <a:path h="6661914" w="3064480">
                <a:moveTo>
                  <a:pt x="0" y="0"/>
                </a:moveTo>
                <a:lnTo>
                  <a:pt x="3064481" y="0"/>
                </a:lnTo>
                <a:lnTo>
                  <a:pt x="3064481" y="6661914"/>
                </a:lnTo>
                <a:lnTo>
                  <a:pt x="0" y="6661914"/>
                </a:lnTo>
                <a:lnTo>
                  <a:pt x="0" y="0"/>
                </a:lnTo>
                <a:close/>
              </a:path>
            </a:pathLst>
          </a:custGeom>
          <a:blipFill>
            <a:blip r:embed="rId4"/>
            <a:stretch>
              <a:fillRect l="0" t="0" r="0" b="0"/>
            </a:stretch>
          </a:blipFill>
        </p:spPr>
      </p:sp>
      <p:sp>
        <p:nvSpPr>
          <p:cNvPr name="Freeform 6" id="6"/>
          <p:cNvSpPr/>
          <p:nvPr/>
        </p:nvSpPr>
        <p:spPr>
          <a:xfrm flipH="false" flipV="false" rot="0">
            <a:off x="11673688" y="2596386"/>
            <a:ext cx="3047826" cy="6661914"/>
          </a:xfrm>
          <a:custGeom>
            <a:avLst/>
            <a:gdLst/>
            <a:ahLst/>
            <a:cxnLst/>
            <a:rect r="r" b="b" t="t" l="l"/>
            <a:pathLst>
              <a:path h="6661914" w="3047826">
                <a:moveTo>
                  <a:pt x="0" y="0"/>
                </a:moveTo>
                <a:lnTo>
                  <a:pt x="3047825" y="0"/>
                </a:lnTo>
                <a:lnTo>
                  <a:pt x="3047825" y="6661914"/>
                </a:lnTo>
                <a:lnTo>
                  <a:pt x="0" y="6661914"/>
                </a:lnTo>
                <a:lnTo>
                  <a:pt x="0" y="0"/>
                </a:lnTo>
                <a:close/>
              </a:path>
            </a:pathLst>
          </a:custGeom>
          <a:blipFill>
            <a:blip r:embed="rId5"/>
            <a:stretch>
              <a:fillRect l="0" t="0" r="0" b="0"/>
            </a:stretch>
          </a:blipFill>
        </p:spPr>
      </p:sp>
      <p:sp>
        <p:nvSpPr>
          <p:cNvPr name="TextBox 7" id="7"/>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Admin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5572510" y="2579579"/>
            <a:ext cx="3060615" cy="6653510"/>
          </a:xfrm>
          <a:custGeom>
            <a:avLst/>
            <a:gdLst/>
            <a:ahLst/>
            <a:cxnLst/>
            <a:rect r="r" b="b" t="t" l="l"/>
            <a:pathLst>
              <a:path h="6653510" w="3060615">
                <a:moveTo>
                  <a:pt x="0" y="0"/>
                </a:moveTo>
                <a:lnTo>
                  <a:pt x="3060615" y="0"/>
                </a:lnTo>
                <a:lnTo>
                  <a:pt x="3060615" y="6653510"/>
                </a:lnTo>
                <a:lnTo>
                  <a:pt x="0" y="6653510"/>
                </a:lnTo>
                <a:lnTo>
                  <a:pt x="0" y="0"/>
                </a:lnTo>
                <a:close/>
              </a:path>
            </a:pathLst>
          </a:custGeom>
          <a:blipFill>
            <a:blip r:embed="rId3"/>
            <a:stretch>
              <a:fillRect l="0" t="0" r="0" b="0"/>
            </a:stretch>
          </a:blipFill>
        </p:spPr>
      </p:sp>
      <p:sp>
        <p:nvSpPr>
          <p:cNvPr name="Freeform 5" id="5"/>
          <p:cNvSpPr/>
          <p:nvPr/>
        </p:nvSpPr>
        <p:spPr>
          <a:xfrm flipH="false" flipV="false" rot="0">
            <a:off x="8956975" y="2613194"/>
            <a:ext cx="3060615" cy="6653510"/>
          </a:xfrm>
          <a:custGeom>
            <a:avLst/>
            <a:gdLst/>
            <a:ahLst/>
            <a:cxnLst/>
            <a:rect r="r" b="b" t="t" l="l"/>
            <a:pathLst>
              <a:path h="6653510" w="3060615">
                <a:moveTo>
                  <a:pt x="0" y="0"/>
                </a:moveTo>
                <a:lnTo>
                  <a:pt x="3060614" y="0"/>
                </a:lnTo>
                <a:lnTo>
                  <a:pt x="3060614" y="6653510"/>
                </a:lnTo>
                <a:lnTo>
                  <a:pt x="0" y="6653510"/>
                </a:lnTo>
                <a:lnTo>
                  <a:pt x="0" y="0"/>
                </a:lnTo>
                <a:close/>
              </a:path>
            </a:pathLst>
          </a:custGeom>
          <a:blipFill>
            <a:blip r:embed="rId4"/>
            <a:stretch>
              <a:fillRect l="0" t="0" r="0" b="0"/>
            </a:stretch>
          </a:blipFill>
        </p:spPr>
      </p:sp>
      <p:sp>
        <p:nvSpPr>
          <p:cNvPr name="Freeform 6" id="6"/>
          <p:cNvSpPr/>
          <p:nvPr/>
        </p:nvSpPr>
        <p:spPr>
          <a:xfrm flipH="false" flipV="false" rot="0">
            <a:off x="2184180" y="2613194"/>
            <a:ext cx="3064480" cy="6661914"/>
          </a:xfrm>
          <a:custGeom>
            <a:avLst/>
            <a:gdLst/>
            <a:ahLst/>
            <a:cxnLst/>
            <a:rect r="r" b="b" t="t" l="l"/>
            <a:pathLst>
              <a:path h="6661914" w="3064480">
                <a:moveTo>
                  <a:pt x="0" y="0"/>
                </a:moveTo>
                <a:lnTo>
                  <a:pt x="3064480" y="0"/>
                </a:lnTo>
                <a:lnTo>
                  <a:pt x="3064480" y="6661914"/>
                </a:lnTo>
                <a:lnTo>
                  <a:pt x="0" y="6661914"/>
                </a:lnTo>
                <a:lnTo>
                  <a:pt x="0" y="0"/>
                </a:lnTo>
                <a:close/>
              </a:path>
            </a:pathLst>
          </a:custGeom>
          <a:blipFill>
            <a:blip r:embed="rId5"/>
            <a:stretch>
              <a:fillRect l="0" t="0" r="0" b="0"/>
            </a:stretch>
          </a:blipFill>
        </p:spPr>
      </p:sp>
      <p:sp>
        <p:nvSpPr>
          <p:cNvPr name="Freeform 7" id="7"/>
          <p:cNvSpPr/>
          <p:nvPr/>
        </p:nvSpPr>
        <p:spPr>
          <a:xfrm flipH="false" flipV="false" rot="0">
            <a:off x="12338309" y="2596386"/>
            <a:ext cx="3052883" cy="6636702"/>
          </a:xfrm>
          <a:custGeom>
            <a:avLst/>
            <a:gdLst/>
            <a:ahLst/>
            <a:cxnLst/>
            <a:rect r="r" b="b" t="t" l="l"/>
            <a:pathLst>
              <a:path h="6636702" w="3052883">
                <a:moveTo>
                  <a:pt x="0" y="0"/>
                </a:moveTo>
                <a:lnTo>
                  <a:pt x="3052883" y="0"/>
                </a:lnTo>
                <a:lnTo>
                  <a:pt x="3052883" y="6636703"/>
                </a:lnTo>
                <a:lnTo>
                  <a:pt x="0" y="6636703"/>
                </a:lnTo>
                <a:lnTo>
                  <a:pt x="0" y="0"/>
                </a:lnTo>
                <a:close/>
              </a:path>
            </a:pathLst>
          </a:custGeom>
          <a:blipFill>
            <a:blip r:embed="rId6"/>
            <a:stretch>
              <a:fillRect l="0" t="0" r="0" b="0"/>
            </a:stretch>
          </a:blipFill>
        </p:spPr>
      </p:sp>
      <p:sp>
        <p:nvSpPr>
          <p:cNvPr name="TextBox 8" id="8"/>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Admin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3218443" y="2604790"/>
            <a:ext cx="3060615" cy="6653510"/>
          </a:xfrm>
          <a:custGeom>
            <a:avLst/>
            <a:gdLst/>
            <a:ahLst/>
            <a:cxnLst/>
            <a:rect r="r" b="b" t="t" l="l"/>
            <a:pathLst>
              <a:path h="6653510" w="3060615">
                <a:moveTo>
                  <a:pt x="0" y="0"/>
                </a:moveTo>
                <a:lnTo>
                  <a:pt x="3060614" y="0"/>
                </a:lnTo>
                <a:lnTo>
                  <a:pt x="3060614" y="6653510"/>
                </a:lnTo>
                <a:lnTo>
                  <a:pt x="0" y="6653510"/>
                </a:lnTo>
                <a:lnTo>
                  <a:pt x="0" y="0"/>
                </a:lnTo>
                <a:close/>
              </a:path>
            </a:pathLst>
          </a:custGeom>
          <a:blipFill>
            <a:blip r:embed="rId3"/>
            <a:stretch>
              <a:fillRect l="0" t="0" r="0" b="0"/>
            </a:stretch>
          </a:blipFill>
        </p:spPr>
      </p:sp>
      <p:sp>
        <p:nvSpPr>
          <p:cNvPr name="TextBox 5" id="5"/>
          <p:cNvSpPr txBox="true"/>
          <p:nvPr/>
        </p:nvSpPr>
        <p:spPr>
          <a:xfrm rot="0">
            <a:off x="1166399" y="1233825"/>
            <a:ext cx="762479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Tampilan Admin</a:t>
            </a:r>
          </a:p>
        </p:txBody>
      </p:sp>
      <p:sp>
        <p:nvSpPr>
          <p:cNvPr name="Freeform 6" id="6"/>
          <p:cNvSpPr/>
          <p:nvPr/>
        </p:nvSpPr>
        <p:spPr>
          <a:xfrm flipH="false" flipV="false" rot="0">
            <a:off x="9562766" y="2604790"/>
            <a:ext cx="3060615" cy="6653510"/>
          </a:xfrm>
          <a:custGeom>
            <a:avLst/>
            <a:gdLst/>
            <a:ahLst/>
            <a:cxnLst/>
            <a:rect r="r" b="b" t="t" l="l"/>
            <a:pathLst>
              <a:path h="6653510" w="3060615">
                <a:moveTo>
                  <a:pt x="0" y="0"/>
                </a:moveTo>
                <a:lnTo>
                  <a:pt x="3060614" y="0"/>
                </a:lnTo>
                <a:lnTo>
                  <a:pt x="3060614" y="6653510"/>
                </a:lnTo>
                <a:lnTo>
                  <a:pt x="0" y="6653510"/>
                </a:lnTo>
                <a:lnTo>
                  <a:pt x="0" y="0"/>
                </a:lnTo>
                <a:close/>
              </a:path>
            </a:pathLst>
          </a:custGeom>
          <a:blipFill>
            <a:blip r:embed="rId4"/>
            <a:stretch>
              <a:fillRect l="0" t="0" r="0" b="0"/>
            </a:stretch>
          </a:blipFill>
        </p:spPr>
      </p:sp>
      <p:sp>
        <p:nvSpPr>
          <p:cNvPr name="Freeform 7" id="7"/>
          <p:cNvSpPr/>
          <p:nvPr/>
        </p:nvSpPr>
        <p:spPr>
          <a:xfrm flipH="false" flipV="false" rot="0">
            <a:off x="5911601" y="2604790"/>
            <a:ext cx="3060615" cy="6653510"/>
          </a:xfrm>
          <a:custGeom>
            <a:avLst/>
            <a:gdLst/>
            <a:ahLst/>
            <a:cxnLst/>
            <a:rect r="r" b="b" t="t" l="l"/>
            <a:pathLst>
              <a:path h="6653510" w="3060615">
                <a:moveTo>
                  <a:pt x="0" y="0"/>
                </a:moveTo>
                <a:lnTo>
                  <a:pt x="3060615" y="0"/>
                </a:lnTo>
                <a:lnTo>
                  <a:pt x="3060615" y="6653510"/>
                </a:lnTo>
                <a:lnTo>
                  <a:pt x="0" y="6653510"/>
                </a:lnTo>
                <a:lnTo>
                  <a:pt x="0" y="0"/>
                </a:lnTo>
                <a:close/>
              </a:path>
            </a:pathLst>
          </a:custGeom>
          <a:blipFill>
            <a:blip r:embed="rId5"/>
            <a:stretch>
              <a:fillRect l="0" t="0" r="0" b="0"/>
            </a:stretch>
          </a:blipFill>
        </p:spPr>
      </p:sp>
      <p:sp>
        <p:nvSpPr>
          <p:cNvPr name="Freeform 8" id="8"/>
          <p:cNvSpPr/>
          <p:nvPr/>
        </p:nvSpPr>
        <p:spPr>
          <a:xfrm flipH="false" flipV="false" rot="0">
            <a:off x="2260436" y="2604790"/>
            <a:ext cx="3060615" cy="6653510"/>
          </a:xfrm>
          <a:custGeom>
            <a:avLst/>
            <a:gdLst/>
            <a:ahLst/>
            <a:cxnLst/>
            <a:rect r="r" b="b" t="t" l="l"/>
            <a:pathLst>
              <a:path h="6653510" w="3060615">
                <a:moveTo>
                  <a:pt x="0" y="0"/>
                </a:moveTo>
                <a:lnTo>
                  <a:pt x="3060615" y="0"/>
                </a:lnTo>
                <a:lnTo>
                  <a:pt x="3060615" y="6653510"/>
                </a:lnTo>
                <a:lnTo>
                  <a:pt x="0" y="6653510"/>
                </a:lnTo>
                <a:lnTo>
                  <a:pt x="0" y="0"/>
                </a:lnTo>
                <a:close/>
              </a:path>
            </a:pathLst>
          </a:custGeom>
          <a:blipFill>
            <a:blip r:embed="rId6"/>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4485814" y="2762204"/>
            <a:ext cx="9316373"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The End</a:t>
            </a:r>
          </a:p>
        </p:txBody>
      </p:sp>
      <p:sp>
        <p:nvSpPr>
          <p:cNvPr name="TextBox 4" id="4"/>
          <p:cNvSpPr txBox="true"/>
          <p:nvPr/>
        </p:nvSpPr>
        <p:spPr>
          <a:xfrm rot="0">
            <a:off x="4180543" y="5328331"/>
            <a:ext cx="9926914" cy="405765"/>
          </a:xfrm>
          <a:prstGeom prst="rect">
            <a:avLst/>
          </a:prstGeom>
        </p:spPr>
        <p:txBody>
          <a:bodyPr anchor="t" rtlCol="false" tIns="0" lIns="0" bIns="0" rIns="0">
            <a:spAutoFit/>
          </a:bodyPr>
          <a:lstStyle/>
          <a:p>
            <a:pPr algn="ctr">
              <a:lnSpc>
                <a:spcPts val="3359"/>
              </a:lnSpc>
              <a:spcBef>
                <a:spcPct val="0"/>
              </a:spcBef>
            </a:pPr>
            <a:r>
              <a:rPr lang="en-US" sz="2400" spc="240">
                <a:solidFill>
                  <a:srgbClr val="000000"/>
                </a:solidFill>
                <a:latin typeface="Open Sauce"/>
                <a:ea typeface="Open Sauce"/>
                <a:cs typeface="Open Sauce"/>
                <a:sym typeface="Open Sauce"/>
              </a:rPr>
              <a:t>THANK YOU FOR LISTENING</a:t>
            </a:r>
          </a:p>
        </p:txBody>
      </p:sp>
      <p:sp>
        <p:nvSpPr>
          <p:cNvPr name="TextBox 5" id="5"/>
          <p:cNvSpPr txBox="true"/>
          <p:nvPr/>
        </p:nvSpPr>
        <p:spPr>
          <a:xfrm rot="0">
            <a:off x="7671329" y="8480425"/>
            <a:ext cx="2945342"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KELOMPOK 3</a:t>
            </a:r>
          </a:p>
        </p:txBody>
      </p:sp>
      <p:sp>
        <p:nvSpPr>
          <p:cNvPr name="TextBox 6" id="6"/>
          <p:cNvSpPr txBox="true"/>
          <p:nvPr/>
        </p:nvSpPr>
        <p:spPr>
          <a:xfrm rot="0">
            <a:off x="6775193" y="9142095"/>
            <a:ext cx="4737614" cy="273685"/>
          </a:xfrm>
          <a:prstGeom prst="rect">
            <a:avLst/>
          </a:prstGeom>
        </p:spPr>
        <p:txBody>
          <a:bodyPr anchor="t" rtlCol="false" tIns="0" lIns="0" bIns="0" rIns="0">
            <a:spAutoFit/>
          </a:bodyPr>
          <a:lstStyle/>
          <a:p>
            <a:pPr algn="ctr" marL="0" indent="0" lvl="0">
              <a:lnSpc>
                <a:spcPts val="2239"/>
              </a:lnSpc>
              <a:spcBef>
                <a:spcPct val="0"/>
              </a:spcBef>
            </a:pPr>
            <a:r>
              <a:rPr lang="en-US" sz="1599" spc="159">
                <a:solidFill>
                  <a:srgbClr val="000000">
                    <a:alpha val="49804"/>
                  </a:srgbClr>
                </a:solidFill>
                <a:latin typeface="Open Sauce"/>
                <a:ea typeface="Open Sauce"/>
                <a:cs typeface="Open Sauce"/>
                <a:sym typeface="Open Sauce"/>
              </a:rPr>
              <a:t>ANALISIS DAN PERANCANGAN SISTEM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Sweet Repeats</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816989" y="3240405"/>
            <a:ext cx="14654022" cy="37585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APLIKASI MOBILE YANG DIRANCANG UNTUK MEMPERMUDAH PROSES JUAL BELI BARANG BEKAS (THRIFTING) SECARA ONLINE, DENGAN MENAWARKAN ANTARMUKA INTUITIF YANG MEMUNGKINKAN PENGGUNA UNTUK MENJELAJAHI BERBAGAI KATEGORI BARANG BERKUALITAS, SISTEM PEMBAYARAN YANG AMAN UNTUK TRANSAKSI YANG TERPERCAYA, SERTA FITUR ULASAN DAN PENILAIAN YANG MEMBANTU PENGGUNA MEMBUAT KEPUTUSAN BELANJA YANG TEPAT, SEHINGGA MENCIPTAKAN LINGKUNGAN BELANJA YANG EFISIEN DAN MENDUKUNG GAYA HIDUP BERKELANJUTAN.</a:t>
            </a:r>
          </a:p>
          <a:p>
            <a:pPr algn="ctr">
              <a:lnSpc>
                <a:spcPts val="33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SDD</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816989" y="3999885"/>
            <a:ext cx="14654022" cy="2082165"/>
          </a:xfrm>
          <a:prstGeom prst="rect">
            <a:avLst/>
          </a:prstGeom>
        </p:spPr>
        <p:txBody>
          <a:bodyPr anchor="t" rtlCol="false" tIns="0" lIns="0" bIns="0" rIns="0">
            <a:spAutoFit/>
          </a:bodyPr>
          <a:lstStyle/>
          <a:p>
            <a:pPr algn="ctr">
              <a:lnSpc>
                <a:spcPts val="3359"/>
              </a:lnSpc>
            </a:pPr>
            <a:r>
              <a:rPr lang="en-US" sz="2400" spc="240">
                <a:solidFill>
                  <a:srgbClr val="000000"/>
                </a:solidFill>
                <a:latin typeface="Open Sauce"/>
                <a:ea typeface="Open Sauce"/>
                <a:cs typeface="Open Sauce"/>
                <a:sym typeface="Open Sauce"/>
              </a:rPr>
              <a:t>DOKUMEN YANG BERISI DESKRIPSI RINCI TENTANG DESAIN SISTEM PERANGKAT LUNAK. DOKUMEN INI DIGUNAKAN UNTUK MENJELASKAN BAGAIMANA SISTEM AKAN DIBANGUN GUNA MEMENUHI KEBUTUHAN YANG DITETAPKAN DALAM SPESIFIKASI KEBUTUHAN PERANGKAT LUNAK (SRS). SDD BERFUNGSI SEBAGAI PANDUAN BAGI TIM PENGEMBANG SELAMA FASE IMPLEMENTASI.</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SOFTWARE DESIGN DOCUMENT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6006557" y="439779"/>
            <a:ext cx="11896716" cy="9353793"/>
          </a:xfrm>
          <a:custGeom>
            <a:avLst/>
            <a:gdLst/>
            <a:ahLst/>
            <a:cxnLst/>
            <a:rect r="r" b="b" t="t" l="l"/>
            <a:pathLst>
              <a:path h="9353793" w="11896716">
                <a:moveTo>
                  <a:pt x="0" y="0"/>
                </a:moveTo>
                <a:lnTo>
                  <a:pt x="11896717" y="0"/>
                </a:lnTo>
                <a:lnTo>
                  <a:pt x="11896717" y="9353793"/>
                </a:lnTo>
                <a:lnTo>
                  <a:pt x="0" y="9353793"/>
                </a:lnTo>
                <a:lnTo>
                  <a:pt x="0" y="0"/>
                </a:lnTo>
                <a:close/>
              </a:path>
            </a:pathLst>
          </a:custGeom>
          <a:blipFill>
            <a:blip r:embed="rId3"/>
            <a:stretch>
              <a:fillRect l="0" t="0" r="0" b="0"/>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DFD Level 0</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Konteks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7037601" y="364328"/>
            <a:ext cx="10830986" cy="9558345"/>
          </a:xfrm>
          <a:custGeom>
            <a:avLst/>
            <a:gdLst/>
            <a:ahLst/>
            <a:cxnLst/>
            <a:rect r="r" b="b" t="t" l="l"/>
            <a:pathLst>
              <a:path h="9558345" w="10830986">
                <a:moveTo>
                  <a:pt x="0" y="0"/>
                </a:moveTo>
                <a:lnTo>
                  <a:pt x="10830985" y="0"/>
                </a:lnTo>
                <a:lnTo>
                  <a:pt x="10830985" y="9558344"/>
                </a:lnTo>
                <a:lnTo>
                  <a:pt x="0" y="9558344"/>
                </a:lnTo>
                <a:lnTo>
                  <a:pt x="0" y="0"/>
                </a:lnTo>
                <a:close/>
              </a:path>
            </a:pathLst>
          </a:custGeom>
          <a:blipFill>
            <a:blip r:embed="rId3"/>
            <a:stretch>
              <a:fillRect l="0" t="0" r="0" b="0"/>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DFD Level 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6532409" y="755669"/>
            <a:ext cx="11214608" cy="8775661"/>
          </a:xfrm>
          <a:custGeom>
            <a:avLst/>
            <a:gdLst/>
            <a:ahLst/>
            <a:cxnLst/>
            <a:rect r="r" b="b" t="t" l="l"/>
            <a:pathLst>
              <a:path h="8775661" w="11214608">
                <a:moveTo>
                  <a:pt x="0" y="0"/>
                </a:moveTo>
                <a:lnTo>
                  <a:pt x="11214608" y="0"/>
                </a:lnTo>
                <a:lnTo>
                  <a:pt x="11214608" y="8775662"/>
                </a:lnTo>
                <a:lnTo>
                  <a:pt x="0" y="8775662"/>
                </a:lnTo>
                <a:lnTo>
                  <a:pt x="0" y="0"/>
                </a:lnTo>
                <a:close/>
              </a:path>
            </a:pathLst>
          </a:custGeom>
          <a:blipFill>
            <a:blip r:embed="rId3"/>
            <a:stretch>
              <a:fillRect l="0" t="-789" r="0" b="-3999"/>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DFD Level 1</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Rinci 1.0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7207774" y="514116"/>
            <a:ext cx="10564783" cy="9191361"/>
          </a:xfrm>
          <a:custGeom>
            <a:avLst/>
            <a:gdLst/>
            <a:ahLst/>
            <a:cxnLst/>
            <a:rect r="r" b="b" t="t" l="l"/>
            <a:pathLst>
              <a:path h="9191361" w="10564783">
                <a:moveTo>
                  <a:pt x="0" y="0"/>
                </a:moveTo>
                <a:lnTo>
                  <a:pt x="10564783" y="0"/>
                </a:lnTo>
                <a:lnTo>
                  <a:pt x="10564783" y="9191361"/>
                </a:lnTo>
                <a:lnTo>
                  <a:pt x="0" y="9191361"/>
                </a:lnTo>
                <a:lnTo>
                  <a:pt x="0" y="0"/>
                </a:lnTo>
                <a:close/>
              </a:path>
            </a:pathLst>
          </a:custGeom>
          <a:blipFill>
            <a:blip r:embed="rId3"/>
            <a:stretch>
              <a:fillRect l="0" t="0" r="0" b="0"/>
            </a:stretch>
          </a:blipFill>
        </p:spPr>
      </p:sp>
      <p:sp>
        <p:nvSpPr>
          <p:cNvPr name="TextBox 5" id="5"/>
          <p:cNvSpPr txBox="true"/>
          <p:nvPr/>
        </p:nvSpPr>
        <p:spPr>
          <a:xfrm rot="0">
            <a:off x="1166399" y="1233825"/>
            <a:ext cx="5871202" cy="1085215"/>
          </a:xfrm>
          <a:prstGeom prst="rect">
            <a:avLst/>
          </a:prstGeom>
        </p:spPr>
        <p:txBody>
          <a:bodyPr anchor="t" rtlCol="false" tIns="0" lIns="0" bIns="0" rIns="0">
            <a:spAutoFit/>
          </a:bodyPr>
          <a:lstStyle/>
          <a:p>
            <a:pPr algn="l">
              <a:lnSpc>
                <a:spcPts val="8959"/>
              </a:lnSpc>
            </a:pPr>
            <a:r>
              <a:rPr lang="en-US" sz="6399">
                <a:solidFill>
                  <a:srgbClr val="000000"/>
                </a:solidFill>
                <a:latin typeface="DM Serif Display"/>
                <a:ea typeface="DM Serif Display"/>
                <a:cs typeface="DM Serif Display"/>
                <a:sym typeface="DM Serif Display"/>
              </a:rPr>
              <a:t>DFD Level 1</a:t>
            </a:r>
          </a:p>
        </p:txBody>
      </p:sp>
      <p:sp>
        <p:nvSpPr>
          <p:cNvPr name="TextBox 6" id="6"/>
          <p:cNvSpPr txBox="true"/>
          <p:nvPr/>
        </p:nvSpPr>
        <p:spPr>
          <a:xfrm rot="0">
            <a:off x="1166399" y="2261890"/>
            <a:ext cx="7762491" cy="537845"/>
          </a:xfrm>
          <a:prstGeom prst="rect">
            <a:avLst/>
          </a:prstGeom>
        </p:spPr>
        <p:txBody>
          <a:bodyPr anchor="t" rtlCol="false" tIns="0" lIns="0" bIns="0" rIns="0">
            <a:spAutoFit/>
          </a:bodyPr>
          <a:lstStyle/>
          <a:p>
            <a:pPr algn="l">
              <a:lnSpc>
                <a:spcPts val="4480"/>
              </a:lnSpc>
              <a:spcBef>
                <a:spcPct val="0"/>
              </a:spcBef>
            </a:pPr>
            <a:r>
              <a:rPr lang="en-US" sz="3200">
                <a:solidFill>
                  <a:srgbClr val="000000">
                    <a:alpha val="49804"/>
                  </a:srgbClr>
                </a:solidFill>
                <a:latin typeface="DM Serif Display"/>
                <a:ea typeface="DM Serif Display"/>
                <a:cs typeface="DM Serif Display"/>
                <a:sym typeface="DM Serif Display"/>
              </a:rPr>
              <a:t>Rinci 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DAG-2M3t6Xk</dc:identifier>
  <dcterms:modified xsi:type="dcterms:W3CDTF">2011-08-01T06:04:30Z</dcterms:modified>
  <cp:revision>1</cp:revision>
  <dc:title>Black and White Simple Minimalist Pitch Deck Marketing Presentation</dc:title>
</cp:coreProperties>
</file>